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9" r:id="rId4"/>
    <p:sldId id="306" r:id="rId5"/>
    <p:sldId id="300" r:id="rId6"/>
    <p:sldId id="283" r:id="rId7"/>
    <p:sldId id="280" r:id="rId8"/>
    <p:sldId id="275" r:id="rId9"/>
    <p:sldId id="299" r:id="rId10"/>
    <p:sldId id="288" r:id="rId11"/>
    <p:sldId id="266" r:id="rId12"/>
    <p:sldId id="273" r:id="rId13"/>
    <p:sldId id="304" r:id="rId14"/>
    <p:sldId id="274" r:id="rId15"/>
    <p:sldId id="297" r:id="rId16"/>
    <p:sldId id="295" r:id="rId17"/>
    <p:sldId id="301" r:id="rId18"/>
  </p:sldIdLst>
  <p:sldSz cx="9144000" cy="6858000" type="screen4x3"/>
  <p:notesSz cx="6958013" cy="100187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592" cy="500290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1780" y="1"/>
            <a:ext cx="3014592" cy="500290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r">
              <a:defRPr sz="1200"/>
            </a:lvl1pPr>
          </a:lstStyle>
          <a:p>
            <a:fld id="{537EB725-67AC-45CD-BF20-9AEEF709AD25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810"/>
            <a:ext cx="3014592" cy="500290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1780" y="9516810"/>
            <a:ext cx="3014592" cy="500290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r">
              <a:defRPr sz="1200"/>
            </a:lvl1pPr>
          </a:lstStyle>
          <a:p>
            <a:fld id="{5D66BE8D-73F7-4F0E-887F-94E3DDE2B9C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323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592" cy="501904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1780" y="1"/>
            <a:ext cx="3014592" cy="501904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r">
              <a:defRPr sz="1200"/>
            </a:lvl1pPr>
          </a:lstStyle>
          <a:p>
            <a:fld id="{B718DE63-ED29-4808-824B-5C7D0123B6BD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9" tIns="46794" rIns="93589" bIns="46794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22151"/>
            <a:ext cx="5566410" cy="3944223"/>
          </a:xfrm>
          <a:prstGeom prst="rect">
            <a:avLst/>
          </a:prstGeom>
        </p:spPr>
        <p:txBody>
          <a:bodyPr vert="horz" lIns="93589" tIns="46794" rIns="93589" bIns="467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810"/>
            <a:ext cx="3014592" cy="501903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1780" y="9516810"/>
            <a:ext cx="3014592" cy="501903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r">
              <a:defRPr sz="1200"/>
            </a:lvl1pPr>
          </a:lstStyle>
          <a:p>
            <a:fld id="{023900F8-D456-4BBF-B187-29BCE85A06E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20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613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761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426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2ECF2-C4E1-44ED-8471-F5A0B5E9C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76D26C-899A-4FAC-BD59-0AB4DD0EA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6439E2-4F11-4FBE-90AD-EC2F7F8F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46C66B-DEA7-4C5D-8368-E403E15C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3B6DEA-3132-45BD-86CD-46231501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847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F427F-B8B0-4B58-8828-36840D5C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AB995A-918E-4628-9DA0-2B439A55F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4E35CA-34CB-45E7-8972-2C7CC814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9A98A8-BB9C-4DA5-B168-A48E52AB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6840DD-DDC9-44A3-8BB6-682F0B4B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969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68265-AF97-4F78-A76C-868A2ACB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005A7B-1B3D-4A29-A209-12096EC41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D61F7-2570-4CF1-A06E-E59569F4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9F2FB9-FA56-4DE3-B4AC-77D48DFE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826B2-BEC2-470E-B57D-D23D8139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3024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59246-359F-4ED1-8B4E-A0C7DE39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510BF-D515-4D8F-A0E4-06CD6E9F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3B0DE4-2AB9-425B-826A-C17F90C0C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82B04C-365D-451A-BB0F-E085E36B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358023-FF35-4577-82E9-8D54B18B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C7B044-8788-496F-9E91-7355ABC5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3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9AF4A-ED4A-411B-8A90-D9AE107C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278B0F-C1CC-4ED2-B855-354D64271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DFA7EE-E614-46C6-9B57-D2C137424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A5A5AE-9EE2-47C5-B2CD-0A54E4A5C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516D33-F049-47AF-9956-0AB29F47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6DFBDD-7884-41D2-87B6-A02DB08E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104832-6918-4984-B434-02836200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096313-8EDD-4EE9-9312-5CEEF025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065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AAE78-925D-4DBF-9B17-F1B2E24C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DF0695-41D2-48D0-9229-E269D8EE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4F2B0D-BD3E-48A1-86CB-E3B75DA1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274AA4-9DD6-4B56-ACD3-FBD45A96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2968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536A1B-3503-4BD7-832A-B7D5BDF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5A65FE-2174-4D63-BA33-298C070B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3BB555-D96D-40CB-A62F-1A7E98E5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13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D842E-F713-47F9-BF6D-B2EE0FAE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BE9A22-D6EE-4A30-8D22-15AAA9FC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260F9D-CA0C-4B4D-864C-804C952C0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EA5BDC-D973-4D70-9829-FCDABE9C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A6DBFE-45D6-47B7-AFD3-5E261DD5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D1C015-4F7E-4B0E-9471-5FA59705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960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841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3304F-1A2B-4CBC-9CAC-A6F7ED33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FDC673-69DA-4EBA-AC01-A3F5E431F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B097C1-9A2F-4201-BF1D-A21FF668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482CAB-16D2-44A8-8D56-322FD4F7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0C8167-63A7-4A1E-87DC-88190BA6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BE9C72-C7F4-47C1-AF46-57A612EA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0996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14167-EC74-4556-9032-07D57C8A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4B2342-1395-4962-8648-0A4D47A34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BA5A01-1204-4BD6-8BD2-C70B99F4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7E713E-33BF-4F78-A233-C976E4DC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B6DC8-E657-40E3-8768-7D3F5958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2635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59FB6B1-9439-4B5E-AC2A-1586B068F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C53F95-594D-4C34-8A07-F7F17C12A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1EF0-727C-4A9F-8A6C-3A26F875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2C9D8B-B3E0-4024-B79F-0BC12AC4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98D1DD-EE77-424C-A44A-3A73B43A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57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64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630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250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35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545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370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24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F233-DF78-47D7-9BCC-C4B825E86FFB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F3FC-4796-483B-904B-BAACE90367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2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12458E-1A03-4F24-8C67-CA65241F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B73E4D-44F5-4EFB-88A8-F8BE9FCA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A8DDC-CD7F-4368-B77B-B4263A3D2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E085-F007-4F25-81E4-0EFEC44D447C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FBF3F-2857-4EA1-A199-D1A499570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034D5C-9861-40E4-9EB8-ED2109380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4068D-2448-43A4-AEDC-AA9D675E3C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451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3FC853-CD29-4176-89B7-33DF6CBF7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06" y="0"/>
            <a:ext cx="91643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en-GB" b="1" dirty="0" err="1"/>
              <a:t>Videi</a:t>
            </a:r>
            <a:r>
              <a:rPr lang="en-GB" b="1" dirty="0"/>
              <a:t> </a:t>
            </a:r>
            <a:r>
              <a:rPr lang="en-GB" b="1" dirty="0" err="1"/>
              <a:t>draudzīga</a:t>
            </a:r>
            <a:r>
              <a:rPr lang="en-GB" b="1" dirty="0"/>
              <a:t> </a:t>
            </a:r>
            <a:r>
              <a:rPr lang="en-GB" b="1" dirty="0" err="1"/>
              <a:t>saimniekošanas</a:t>
            </a:r>
            <a:r>
              <a:rPr lang="en-GB" b="1" dirty="0"/>
              <a:t> </a:t>
            </a:r>
            <a:r>
              <a:rPr lang="en-GB" b="1" dirty="0" err="1"/>
              <a:t>prakse</a:t>
            </a:r>
            <a:r>
              <a:rPr lang="en-GB" b="1" dirty="0"/>
              <a:t> </a:t>
            </a:r>
            <a:r>
              <a:rPr lang="lv-LV" b="1" dirty="0"/>
              <a:t>Amatas novad</a:t>
            </a:r>
            <a:r>
              <a:rPr lang="en-GB" b="1" dirty="0"/>
              <a:t>ā</a:t>
            </a:r>
            <a:endParaRPr lang="lv-LV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5FED26-6658-4696-8957-9EFAE057D3BF}"/>
              </a:ext>
            </a:extLst>
          </p:cNvPr>
          <p:cNvSpPr txBox="1"/>
          <p:nvPr/>
        </p:nvSpPr>
        <p:spPr>
          <a:xfrm>
            <a:off x="951471" y="2636912"/>
            <a:ext cx="738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Elita Eglīte, </a:t>
            </a:r>
            <a:r>
              <a:rPr lang="en-GB" sz="2800" i="1" dirty="0" err="1"/>
              <a:t>Amatas</a:t>
            </a:r>
            <a:r>
              <a:rPr lang="en-GB" sz="2800" i="1" dirty="0"/>
              <a:t> </a:t>
            </a:r>
            <a:r>
              <a:rPr lang="en-GB" sz="2800" i="1" dirty="0" err="1"/>
              <a:t>novada</a:t>
            </a:r>
            <a:r>
              <a:rPr lang="en-GB" sz="2800" i="1" dirty="0"/>
              <a:t> domes </a:t>
            </a:r>
            <a:r>
              <a:rPr lang="en-GB" sz="2800" i="1" dirty="0" err="1"/>
              <a:t>priekšsēdētāja</a:t>
            </a:r>
            <a:endParaRPr lang="lv-LV" sz="2800" i="1" dirty="0"/>
          </a:p>
        </p:txBody>
      </p:sp>
    </p:spTree>
    <p:extLst>
      <p:ext uri="{BB962C8B-B14F-4D97-AF65-F5344CB8AC3E}">
        <p14:creationId xmlns:p14="http://schemas.microsoft.com/office/powerpoint/2010/main" val="300193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D0AE6-B548-45F3-8EB2-24C0A12B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929" y="332656"/>
            <a:ext cx="4868141" cy="422348"/>
          </a:xfrm>
        </p:spPr>
        <p:txBody>
          <a:bodyPr>
            <a:normAutofit/>
          </a:bodyPr>
          <a:lstStyle/>
          <a:p>
            <a:pPr algn="ctr"/>
            <a:r>
              <a:rPr lang="en-GB" sz="2100" b="1" dirty="0" err="1"/>
              <a:t>Satiksmes</a:t>
            </a:r>
            <a:r>
              <a:rPr lang="en-GB" sz="2100" b="1" dirty="0"/>
              <a:t> </a:t>
            </a:r>
            <a:r>
              <a:rPr lang="en-GB" sz="2100" b="1" dirty="0" err="1"/>
              <a:t>statistika</a:t>
            </a:r>
            <a:r>
              <a:rPr lang="en-GB" sz="2100" b="1" dirty="0"/>
              <a:t> </a:t>
            </a:r>
            <a:r>
              <a:rPr lang="en-GB" sz="1500" i="1" dirty="0"/>
              <a:t>(</a:t>
            </a:r>
            <a:r>
              <a:rPr lang="en-GB" sz="1500" i="1" dirty="0" err="1"/>
              <a:t>datu</a:t>
            </a:r>
            <a:r>
              <a:rPr lang="en-GB" sz="1500" i="1" dirty="0"/>
              <a:t> </a:t>
            </a:r>
            <a:r>
              <a:rPr lang="en-GB" sz="1500" i="1" dirty="0" err="1"/>
              <a:t>avots</a:t>
            </a:r>
            <a:r>
              <a:rPr lang="en-GB" sz="1500" i="1" dirty="0"/>
              <a:t>: CSDD)</a:t>
            </a:r>
            <a:endParaRPr lang="lv-LV" sz="15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8180AA-457B-49DF-8041-DB07D682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5" y="908719"/>
            <a:ext cx="4868140" cy="39273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F0EEAF-AED5-4CE5-8A0A-AE26555A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787" y="3706793"/>
            <a:ext cx="6181213" cy="31512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81B05C-488B-43BB-8B40-18B1D7CBD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7972"/>
            <a:ext cx="2092336" cy="27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0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4DB74-04FD-4CA1-8775-AF3A9DDC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7" y="342912"/>
            <a:ext cx="8047806" cy="1152128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Lauku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attīstības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programmas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pasākums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“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Pamatpakalpojumi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un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ciematu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atjaunošana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lauku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apvidos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” –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būtisks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atbalsts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grants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ceļu</a:t>
            </a:r>
            <a:r>
              <a:rPr lang="en-GB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sakārtošanā</a:t>
            </a:r>
            <a:endParaRPr lang="lv-LV" sz="2000" b="1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863678-6806-4DCE-A6D4-8BFF3CDC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7" y="2204864"/>
            <a:ext cx="8272375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Amatas novada </a:t>
            </a:r>
            <a:r>
              <a:rPr lang="en-GB" sz="1700" dirty="0" err="1"/>
              <a:t>pašvaldībai</a:t>
            </a:r>
            <a:r>
              <a:rPr lang="en-GB" sz="1700" dirty="0"/>
              <a:t> </a:t>
            </a:r>
            <a:r>
              <a:rPr lang="en-GB" sz="1700" dirty="0" err="1"/>
              <a:t>pieejamais</a:t>
            </a:r>
            <a:r>
              <a:rPr lang="en-GB" sz="1700" dirty="0"/>
              <a:t> </a:t>
            </a:r>
            <a:r>
              <a:rPr lang="en-GB" sz="1700" dirty="0" err="1"/>
              <a:t>finansējums</a:t>
            </a:r>
            <a:r>
              <a:rPr lang="en-GB" sz="1700" dirty="0"/>
              <a:t>: 970 000 EUR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err="1"/>
              <a:t>Mēr</a:t>
            </a:r>
            <a:r>
              <a:rPr lang="lv-LV" sz="1700" dirty="0"/>
              <a:t>ķ</a:t>
            </a:r>
            <a:r>
              <a:rPr lang="en-GB" sz="1700" dirty="0"/>
              <a:t>is: </a:t>
            </a:r>
            <a:r>
              <a:rPr lang="lv-LV" sz="1700" dirty="0"/>
              <a:t>atbalstīt investīcijas publiskās ceļu infrastruktūras kvalitātes </a:t>
            </a:r>
            <a:r>
              <a:rPr lang="lv-LV" sz="1700" b="1" dirty="0"/>
              <a:t>uzlabošanai lauku teritorijās</a:t>
            </a:r>
            <a:r>
              <a:rPr lang="lv-LV" sz="1700" dirty="0"/>
              <a:t>, lai veicinātu uzņēmējdarbību un saglabātu apdzīvotību.</a:t>
            </a: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err="1"/>
              <a:t>Finansējumu</a:t>
            </a:r>
            <a:r>
              <a:rPr lang="en-GB" sz="1700" dirty="0"/>
              <a:t> </a:t>
            </a:r>
            <a:r>
              <a:rPr lang="en-GB" sz="1700" dirty="0" err="1"/>
              <a:t>pieš</a:t>
            </a:r>
            <a:r>
              <a:rPr lang="lv-LV" sz="1700" dirty="0"/>
              <a:t>ķ</a:t>
            </a:r>
            <a:r>
              <a:rPr lang="en-GB" sz="1700" dirty="0" err="1"/>
              <a:t>ir</a:t>
            </a:r>
            <a:r>
              <a:rPr lang="en-GB" sz="1700" dirty="0"/>
              <a:t> grants </a:t>
            </a:r>
            <a:r>
              <a:rPr lang="en-GB" sz="1700" dirty="0" err="1"/>
              <a:t>ce</a:t>
            </a:r>
            <a:r>
              <a:rPr lang="lv-LV" sz="1700" dirty="0"/>
              <a:t>ļ</a:t>
            </a:r>
            <a:r>
              <a:rPr lang="en-GB" sz="1700" dirty="0"/>
              <a:t>u </a:t>
            </a:r>
            <a:r>
              <a:rPr lang="en-GB" sz="1700" dirty="0" err="1"/>
              <a:t>būvniecībai</a:t>
            </a:r>
            <a:r>
              <a:rPr lang="en-GB" sz="1700" dirty="0"/>
              <a:t> </a:t>
            </a:r>
            <a:r>
              <a:rPr lang="en-GB" sz="1700" dirty="0" err="1"/>
              <a:t>vai</a:t>
            </a:r>
            <a:r>
              <a:rPr lang="en-GB" sz="1700" dirty="0"/>
              <a:t> </a:t>
            </a:r>
            <a:r>
              <a:rPr lang="en-GB" sz="1700" dirty="0" err="1"/>
              <a:t>pārbūvei</a:t>
            </a:r>
            <a:r>
              <a:rPr lang="en-GB" sz="1700" dirty="0"/>
              <a:t>, </a:t>
            </a:r>
            <a:r>
              <a:rPr lang="en-GB" sz="1700" dirty="0" err="1"/>
              <a:t>atbilstoši</a:t>
            </a:r>
            <a:r>
              <a:rPr lang="en-GB" sz="1700" dirty="0"/>
              <a:t> </a:t>
            </a:r>
            <a:r>
              <a:rPr lang="en-GB" sz="1700" dirty="0" err="1"/>
              <a:t>kritērijiem</a:t>
            </a:r>
            <a:r>
              <a:rPr lang="en-GB" sz="1700" dirty="0"/>
              <a:t>, kas </a:t>
            </a:r>
            <a:r>
              <a:rPr lang="en-GB" sz="1700" dirty="0" err="1"/>
              <a:t>saistīti</a:t>
            </a:r>
            <a:r>
              <a:rPr lang="en-GB" sz="1700" dirty="0"/>
              <a:t> </a:t>
            </a:r>
            <a:r>
              <a:rPr lang="en-GB" sz="1700" dirty="0" err="1"/>
              <a:t>ar</a:t>
            </a:r>
            <a:r>
              <a:rPr lang="en-GB" sz="1700" dirty="0"/>
              <a:t>:</a:t>
            </a:r>
          </a:p>
          <a:p>
            <a:r>
              <a:rPr lang="en-GB" sz="1700" dirty="0" err="1"/>
              <a:t>lauksaimniecisko</a:t>
            </a:r>
            <a:r>
              <a:rPr lang="en-GB" sz="1700" dirty="0"/>
              <a:t> </a:t>
            </a:r>
            <a:r>
              <a:rPr lang="en-GB" sz="1700" dirty="0" err="1"/>
              <a:t>uz</a:t>
            </a:r>
            <a:r>
              <a:rPr lang="lv-LV" sz="1700" dirty="0"/>
              <a:t>ņ</a:t>
            </a:r>
            <a:r>
              <a:rPr lang="en-GB" sz="1700" dirty="0" err="1"/>
              <a:t>ēmējdarbību</a:t>
            </a:r>
            <a:r>
              <a:rPr lang="en-GB" sz="1700" dirty="0"/>
              <a:t>, </a:t>
            </a:r>
          </a:p>
          <a:p>
            <a:r>
              <a:rPr lang="en-GB" sz="1700" dirty="0"/>
              <a:t>LDC re</a:t>
            </a:r>
            <a:r>
              <a:rPr lang="lv-LV" sz="1700" dirty="0"/>
              <a:t>ģ</a:t>
            </a:r>
            <a:r>
              <a:rPr lang="en-GB" sz="1700" dirty="0" err="1"/>
              <a:t>istrēto</a:t>
            </a:r>
            <a:r>
              <a:rPr lang="en-GB" sz="1700" dirty="0"/>
              <a:t> </a:t>
            </a:r>
            <a:r>
              <a:rPr lang="en-GB" sz="1700" dirty="0" err="1"/>
              <a:t>noviet</a:t>
            </a:r>
            <a:r>
              <a:rPr lang="lv-LV" sz="1700" dirty="0"/>
              <a:t>ņ</a:t>
            </a:r>
            <a:r>
              <a:rPr lang="en-GB" sz="1700" dirty="0"/>
              <a:t>u, </a:t>
            </a:r>
            <a:r>
              <a:rPr lang="en-GB" sz="1700" dirty="0" err="1"/>
              <a:t>dzīvnieku</a:t>
            </a:r>
            <a:r>
              <a:rPr lang="en-GB" sz="1700" dirty="0"/>
              <a:t> </a:t>
            </a:r>
            <a:r>
              <a:rPr lang="en-GB" sz="1700" dirty="0" err="1"/>
              <a:t>skaitu</a:t>
            </a:r>
            <a:r>
              <a:rPr lang="en-GB" sz="1700" dirty="0"/>
              <a:t>, </a:t>
            </a:r>
          </a:p>
          <a:p>
            <a:r>
              <a:rPr lang="en-GB" sz="1700" dirty="0" err="1"/>
              <a:t>dzīvojamo</a:t>
            </a:r>
            <a:r>
              <a:rPr lang="en-GB" sz="1700" dirty="0"/>
              <a:t> </a:t>
            </a:r>
            <a:r>
              <a:rPr lang="en-GB" sz="1700" dirty="0" err="1"/>
              <a:t>māju</a:t>
            </a:r>
            <a:r>
              <a:rPr lang="en-GB" sz="1700" dirty="0"/>
              <a:t> </a:t>
            </a:r>
            <a:r>
              <a:rPr lang="en-GB" sz="1700" dirty="0" err="1"/>
              <a:t>skaitu</a:t>
            </a:r>
            <a:r>
              <a:rPr lang="en-GB" sz="1700" dirty="0"/>
              <a:t>, </a:t>
            </a:r>
            <a:r>
              <a:rPr lang="en-GB" sz="1700" dirty="0" err="1"/>
              <a:t>deklarēto</a:t>
            </a:r>
            <a:r>
              <a:rPr lang="en-GB" sz="1700" dirty="0"/>
              <a:t> </a:t>
            </a:r>
            <a:r>
              <a:rPr lang="en-GB" sz="1700" dirty="0" err="1"/>
              <a:t>iedzīvotāju</a:t>
            </a:r>
            <a:r>
              <a:rPr lang="en-GB" sz="1700" dirty="0"/>
              <a:t> </a:t>
            </a:r>
            <a:r>
              <a:rPr lang="en-GB" sz="1700" dirty="0" err="1"/>
              <a:t>skaitu</a:t>
            </a:r>
            <a:r>
              <a:rPr lang="en-GB" sz="1700" dirty="0"/>
              <a:t>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3168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DA598-F601-43DF-B0BC-BBF361C0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Lauku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attīstības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programmas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pasākums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“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Pamatpakalpojumi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un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ciematu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atjaunošana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lauku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apvidos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”</a:t>
            </a:r>
            <a:endParaRPr lang="lv-LV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5347F-E86C-48E5-B45B-B62E2FFA7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886700" cy="4432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err="1"/>
              <a:t>Amatas</a:t>
            </a:r>
            <a:r>
              <a:rPr lang="en-GB" sz="2400" dirty="0"/>
              <a:t> </a:t>
            </a:r>
            <a:r>
              <a:rPr lang="en-GB" sz="2400" dirty="0" err="1"/>
              <a:t>novadā</a:t>
            </a:r>
            <a:r>
              <a:rPr lang="en-GB" sz="2400" dirty="0"/>
              <a:t> </a:t>
            </a:r>
            <a:r>
              <a:rPr lang="en-GB" sz="2400" dirty="0" err="1"/>
              <a:t>paveiktais</a:t>
            </a:r>
            <a:r>
              <a:rPr lang="en-GB" sz="2400" dirty="0"/>
              <a:t>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err="1"/>
              <a:t>Pārbūvēti</a:t>
            </a:r>
            <a:r>
              <a:rPr lang="en-GB" sz="2400" dirty="0"/>
              <a:t> 3 grants </a:t>
            </a:r>
            <a:r>
              <a:rPr lang="en-GB" sz="2400" dirty="0" err="1"/>
              <a:t>ceļi</a:t>
            </a:r>
            <a:r>
              <a:rPr lang="en-GB" sz="2400" dirty="0"/>
              <a:t>;</a:t>
            </a:r>
          </a:p>
          <a:p>
            <a:r>
              <a:rPr lang="en-GB" sz="2400" dirty="0"/>
              <a:t>16,5 km </a:t>
            </a:r>
            <a:r>
              <a:rPr lang="en-GB" sz="2400" dirty="0" err="1"/>
              <a:t>garumā</a:t>
            </a:r>
            <a:r>
              <a:rPr lang="en-GB" sz="2400" dirty="0"/>
              <a:t>;</a:t>
            </a:r>
          </a:p>
          <a:p>
            <a:r>
              <a:rPr lang="en-GB" sz="2400" dirty="0" err="1"/>
              <a:t>Ceļu</a:t>
            </a:r>
            <a:r>
              <a:rPr lang="en-GB" sz="2400" dirty="0"/>
              <a:t> </a:t>
            </a:r>
            <a:r>
              <a:rPr lang="en-GB" sz="2400" dirty="0" err="1"/>
              <a:t>tuvumā</a:t>
            </a:r>
            <a:r>
              <a:rPr lang="en-GB" sz="2400" dirty="0"/>
              <a:t> </a:t>
            </a:r>
            <a:r>
              <a:rPr lang="en-GB" sz="2400" dirty="0" err="1"/>
              <a:t>atrodas</a:t>
            </a:r>
            <a:r>
              <a:rPr lang="en-GB" sz="2400" dirty="0"/>
              <a:t> 26 </a:t>
            </a:r>
            <a:r>
              <a:rPr lang="en-GB" sz="2400" dirty="0" err="1"/>
              <a:t>dzīvnieku</a:t>
            </a:r>
            <a:r>
              <a:rPr lang="en-GB" sz="2400" dirty="0"/>
              <a:t> </a:t>
            </a:r>
            <a:r>
              <a:rPr lang="en-GB" sz="2400" dirty="0" err="1"/>
              <a:t>novietnes</a:t>
            </a:r>
            <a:r>
              <a:rPr lang="en-GB" sz="2400" dirty="0"/>
              <a:t>;</a:t>
            </a:r>
          </a:p>
          <a:p>
            <a:r>
              <a:rPr lang="en-GB" sz="2400" dirty="0" err="1"/>
              <a:t>Ceļu</a:t>
            </a:r>
            <a:r>
              <a:rPr lang="en-GB" sz="2400" dirty="0"/>
              <a:t> </a:t>
            </a:r>
            <a:r>
              <a:rPr lang="en-GB" sz="2400" dirty="0" err="1"/>
              <a:t>tuvumā</a:t>
            </a:r>
            <a:r>
              <a:rPr lang="en-GB" sz="2400" dirty="0"/>
              <a:t> </a:t>
            </a:r>
            <a:r>
              <a:rPr lang="en-GB" sz="2400" dirty="0" err="1"/>
              <a:t>atrodas</a:t>
            </a:r>
            <a:r>
              <a:rPr lang="en-GB" sz="2400" dirty="0"/>
              <a:t> 31 </a:t>
            </a:r>
            <a:r>
              <a:rPr lang="en-GB" sz="2400" dirty="0" err="1"/>
              <a:t>dzīvojamā</a:t>
            </a:r>
            <a:r>
              <a:rPr lang="en-GB" sz="2400" dirty="0"/>
              <a:t> </a:t>
            </a:r>
            <a:r>
              <a:rPr lang="en-GB" sz="2400" dirty="0" err="1"/>
              <a:t>ēkā</a:t>
            </a:r>
            <a:r>
              <a:rPr lang="en-GB" sz="2400" dirty="0"/>
              <a:t>, 86 </a:t>
            </a:r>
            <a:r>
              <a:rPr lang="en-GB" sz="2400" dirty="0" err="1"/>
              <a:t>deklarēti</a:t>
            </a:r>
            <a:r>
              <a:rPr lang="en-GB" sz="2400" dirty="0"/>
              <a:t> </a:t>
            </a:r>
            <a:r>
              <a:rPr lang="en-GB" sz="2400" dirty="0" err="1"/>
              <a:t>iedzīvotāji</a:t>
            </a: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Grants </a:t>
            </a:r>
            <a:r>
              <a:rPr lang="en-GB" sz="2400" b="1" dirty="0" err="1"/>
              <a:t>ce</a:t>
            </a:r>
            <a:r>
              <a:rPr lang="lv-LV" sz="2400" b="1" dirty="0"/>
              <a:t>ļ</a:t>
            </a:r>
            <a:r>
              <a:rPr lang="en-GB" sz="2400" b="1" dirty="0"/>
              <a:t>a </a:t>
            </a:r>
            <a:r>
              <a:rPr lang="en-GB" sz="2400" b="1" dirty="0" err="1"/>
              <a:t>Amatas</a:t>
            </a:r>
            <a:r>
              <a:rPr lang="en-GB" sz="2400" b="1" dirty="0"/>
              <a:t> </a:t>
            </a:r>
            <a:r>
              <a:rPr lang="en-GB" sz="2400" b="1" dirty="0" err="1"/>
              <a:t>skola</a:t>
            </a:r>
            <a:r>
              <a:rPr lang="en-GB" sz="2400" b="1" dirty="0"/>
              <a:t> – </a:t>
            </a:r>
            <a:r>
              <a:rPr lang="en-GB" sz="2400" b="1" dirty="0" err="1"/>
              <a:t>Gribuļi</a:t>
            </a:r>
            <a:r>
              <a:rPr lang="en-GB" sz="2400" b="1" dirty="0"/>
              <a:t> – </a:t>
            </a:r>
            <a:r>
              <a:rPr lang="en-GB" sz="2400" b="1" dirty="0" err="1"/>
              <a:t>Lielmārči</a:t>
            </a:r>
            <a:r>
              <a:rPr lang="en-GB" sz="2400" b="1" dirty="0"/>
              <a:t> </a:t>
            </a:r>
            <a:r>
              <a:rPr lang="en-GB" sz="2400" b="1" dirty="0" err="1"/>
              <a:t>pārbūve</a:t>
            </a:r>
            <a:r>
              <a:rPr lang="en-GB" sz="2400" b="1" dirty="0"/>
              <a:t>: </a:t>
            </a:r>
          </a:p>
          <a:p>
            <a:pPr marL="0" indent="0">
              <a:buNone/>
            </a:pPr>
            <a:r>
              <a:rPr lang="en-GB" sz="2400" dirty="0"/>
              <a:t>214 839.48 EUR, no </a:t>
            </a:r>
            <a:r>
              <a:rPr lang="en-GB" sz="2400" dirty="0" err="1"/>
              <a:t>tiem</a:t>
            </a:r>
            <a:r>
              <a:rPr lang="en-GB" sz="2400" dirty="0"/>
              <a:t> ELFLA 186 623.53 EUR;</a:t>
            </a:r>
          </a:p>
          <a:p>
            <a:pPr marL="0" indent="0">
              <a:buNone/>
            </a:pPr>
            <a:r>
              <a:rPr lang="en-GB" sz="2400" b="1" dirty="0"/>
              <a:t>Grants </a:t>
            </a:r>
            <a:r>
              <a:rPr lang="en-GB" sz="2400" b="1" dirty="0" err="1"/>
              <a:t>ce</a:t>
            </a:r>
            <a:r>
              <a:rPr lang="lv-LV" sz="2400" b="1" dirty="0"/>
              <a:t>ļ</a:t>
            </a:r>
            <a:r>
              <a:rPr lang="en-GB" sz="2400" b="1" dirty="0"/>
              <a:t>a </a:t>
            </a:r>
            <a:r>
              <a:rPr lang="en-GB" sz="2400" b="1" dirty="0" err="1"/>
              <a:t>Zaube</a:t>
            </a:r>
            <a:r>
              <a:rPr lang="en-GB" sz="2400" b="1" dirty="0"/>
              <a:t> – </a:t>
            </a:r>
            <a:r>
              <a:rPr lang="en-GB" sz="2400" b="1" dirty="0" err="1"/>
              <a:t>Galiņi</a:t>
            </a:r>
            <a:r>
              <a:rPr lang="en-GB" sz="2400" b="1" dirty="0"/>
              <a:t> </a:t>
            </a:r>
            <a:r>
              <a:rPr lang="en-GB" sz="2400" b="1" dirty="0" err="1"/>
              <a:t>pārbūve</a:t>
            </a:r>
            <a:r>
              <a:rPr lang="en-GB" sz="2400" b="1" dirty="0"/>
              <a:t>: </a:t>
            </a:r>
          </a:p>
          <a:p>
            <a:pPr marL="0" indent="0">
              <a:buNone/>
            </a:pPr>
            <a:r>
              <a:rPr lang="en-GB" sz="2400" dirty="0"/>
              <a:t>283 538.52 EUR, no </a:t>
            </a:r>
            <a:r>
              <a:rPr lang="en-GB" sz="2400" dirty="0" err="1"/>
              <a:t>tiem</a:t>
            </a:r>
            <a:r>
              <a:rPr lang="en-GB" sz="2400" dirty="0"/>
              <a:t> ELFLA 238 638.00 EUR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err="1"/>
              <a:t>Visos</a:t>
            </a:r>
            <a:r>
              <a:rPr lang="en-GB" sz="2400" b="1" dirty="0"/>
              <a:t> </a:t>
            </a:r>
            <a:r>
              <a:rPr lang="en-GB" sz="2400" b="1" dirty="0" err="1"/>
              <a:t>būvniecības</a:t>
            </a:r>
            <a:r>
              <a:rPr lang="en-GB" sz="2400" b="1" dirty="0"/>
              <a:t> </a:t>
            </a:r>
            <a:r>
              <a:rPr lang="en-GB" sz="2400" b="1" dirty="0" err="1"/>
              <a:t>iepirkumos</a:t>
            </a:r>
            <a:r>
              <a:rPr lang="en-GB" sz="2400" b="1" dirty="0"/>
              <a:t> </a:t>
            </a:r>
            <a:r>
              <a:rPr lang="en-GB" sz="2400" b="1" dirty="0" err="1"/>
              <a:t>līgumcena</a:t>
            </a:r>
            <a:r>
              <a:rPr lang="en-GB" sz="2400" b="1" dirty="0"/>
              <a:t> </a:t>
            </a:r>
            <a:r>
              <a:rPr lang="en-GB" sz="2400" b="1" dirty="0" err="1"/>
              <a:t>zemāka</a:t>
            </a:r>
            <a:r>
              <a:rPr lang="en-GB" sz="2400" b="1" dirty="0"/>
              <a:t> </a:t>
            </a:r>
            <a:r>
              <a:rPr lang="en-GB" sz="2400" b="1" dirty="0" err="1"/>
              <a:t>kā</a:t>
            </a:r>
            <a:r>
              <a:rPr lang="en-GB" sz="2400" b="1" dirty="0"/>
              <a:t> </a:t>
            </a:r>
            <a:r>
              <a:rPr lang="en-GB" sz="2400" b="1" dirty="0" err="1"/>
              <a:t>prognozēts</a:t>
            </a:r>
            <a:r>
              <a:rPr lang="en-GB" sz="2400" b="1" dirty="0"/>
              <a:t> – </a:t>
            </a:r>
            <a:r>
              <a:rPr lang="en-GB" sz="2400" b="1" dirty="0" err="1"/>
              <a:t>iespēja</a:t>
            </a:r>
            <a:r>
              <a:rPr lang="en-GB" sz="2400" b="1" dirty="0"/>
              <a:t> </a:t>
            </a:r>
            <a:r>
              <a:rPr lang="en-GB" sz="2400" b="1" dirty="0" err="1"/>
              <a:t>paveikt</a:t>
            </a:r>
            <a:r>
              <a:rPr lang="en-GB" sz="2400" b="1" dirty="0"/>
              <a:t> </a:t>
            </a:r>
            <a:r>
              <a:rPr lang="en-GB" sz="2400" b="1" dirty="0" err="1"/>
              <a:t>vairāk</a:t>
            </a:r>
            <a:r>
              <a:rPr lang="en-GB" sz="2400" b="1" dirty="0"/>
              <a:t>!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6A1C78-C204-48C6-B6DA-7D1A790D5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52" y="1340768"/>
            <a:ext cx="3371548" cy="22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F130-6073-46E9-8419-37786F59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39" y="305350"/>
            <a:ext cx="7886700" cy="793409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ELFLA projekts “</a:t>
            </a:r>
            <a:r>
              <a:rPr lang="en-GB" sz="28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Pašvaldības</a:t>
            </a:r>
            <a:r>
              <a:rPr lang="en-GB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 grants </a:t>
            </a:r>
            <a:r>
              <a:rPr lang="en-GB" sz="28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ce</a:t>
            </a:r>
            <a:r>
              <a:rPr lang="lv-LV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ļ</a:t>
            </a:r>
            <a:r>
              <a:rPr lang="en-GB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a </a:t>
            </a:r>
            <a:r>
              <a:rPr lang="en-GB" sz="28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Ķēči</a:t>
            </a:r>
            <a:r>
              <a:rPr lang="en-GB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 – </a:t>
            </a:r>
            <a:r>
              <a:rPr lang="en-GB" sz="28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Siši</a:t>
            </a:r>
            <a:r>
              <a:rPr lang="en-GB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pārbūve</a:t>
            </a:r>
            <a:r>
              <a:rPr lang="en-GB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”</a:t>
            </a:r>
            <a:endParaRPr lang="lv-LV" sz="2800" b="1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6C4BC-88D6-499B-A79F-60A44993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229200"/>
            <a:ext cx="5184576" cy="1224136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GB" dirty="0" err="1"/>
              <a:t>Kopējās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izmaksas</a:t>
            </a:r>
            <a:r>
              <a:rPr lang="en-GB" dirty="0"/>
              <a:t> </a:t>
            </a:r>
            <a:r>
              <a:rPr lang="en-GB" b="1" dirty="0"/>
              <a:t>507 076.08 EUR</a:t>
            </a:r>
          </a:p>
          <a:p>
            <a:pPr fontAlgn="t"/>
            <a:r>
              <a:rPr lang="en-GB" dirty="0"/>
              <a:t>ELFLA </a:t>
            </a:r>
            <a:r>
              <a:rPr lang="en-GB" dirty="0" err="1"/>
              <a:t>finansējums</a:t>
            </a:r>
            <a:r>
              <a:rPr lang="en-GB" dirty="0"/>
              <a:t> </a:t>
            </a:r>
            <a:r>
              <a:rPr lang="en-GB" b="1" dirty="0"/>
              <a:t>447 143.56 EUR</a:t>
            </a:r>
          </a:p>
          <a:p>
            <a:pPr fontAlgn="t"/>
            <a:r>
              <a:rPr lang="en-GB" dirty="0" err="1"/>
              <a:t>Pašvaldības</a:t>
            </a:r>
            <a:r>
              <a:rPr lang="en-GB" dirty="0"/>
              <a:t> </a:t>
            </a:r>
            <a:r>
              <a:rPr lang="en-GB" dirty="0" err="1"/>
              <a:t>finansējums</a:t>
            </a:r>
            <a:r>
              <a:rPr lang="en-GB" dirty="0"/>
              <a:t> </a:t>
            </a:r>
            <a:r>
              <a:rPr lang="en-GB" b="1" dirty="0"/>
              <a:t>59 932.52 EUR</a:t>
            </a: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D71863-61A1-4774-86BA-34FF55213CD9}"/>
              </a:ext>
            </a:extLst>
          </p:cNvPr>
          <p:cNvSpPr txBox="1"/>
          <p:nvPr/>
        </p:nvSpPr>
        <p:spPr>
          <a:xfrm>
            <a:off x="467544" y="1213009"/>
            <a:ext cx="67173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Ceļš</a:t>
            </a:r>
            <a:r>
              <a:rPr lang="en-GB" sz="2000" dirty="0"/>
              <a:t> </a:t>
            </a:r>
            <a:r>
              <a:rPr lang="en-GB" sz="2000" dirty="0" err="1"/>
              <a:t>pārņemts</a:t>
            </a:r>
            <a:r>
              <a:rPr lang="en-GB" sz="2000" dirty="0"/>
              <a:t> no </a:t>
            </a:r>
            <a:r>
              <a:rPr lang="en-GB" sz="2000" dirty="0" err="1"/>
              <a:t>valsts</a:t>
            </a:r>
            <a:r>
              <a:rPr lang="en-GB" sz="2000" dirty="0"/>
              <a:t> 2017.gadā;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5 km garums;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7 </a:t>
            </a:r>
            <a:r>
              <a:rPr lang="en-GB" sz="2000" dirty="0" err="1"/>
              <a:t>zemnieku</a:t>
            </a:r>
            <a:r>
              <a:rPr lang="en-GB" sz="2000" dirty="0"/>
              <a:t> </a:t>
            </a:r>
            <a:r>
              <a:rPr lang="en-GB" sz="2000" dirty="0" err="1"/>
              <a:t>saimniecības</a:t>
            </a:r>
            <a:r>
              <a:rPr lang="en-GB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 </a:t>
            </a:r>
            <a:r>
              <a:rPr lang="en-GB" sz="2000" dirty="0" err="1"/>
              <a:t>lauksaimniecības</a:t>
            </a:r>
            <a:r>
              <a:rPr lang="en-GB" sz="2000" dirty="0"/>
              <a:t> </a:t>
            </a:r>
            <a:r>
              <a:rPr lang="en-GB" sz="2000" dirty="0" err="1"/>
              <a:t>kooperatīvs</a:t>
            </a:r>
            <a:r>
              <a:rPr lang="en-GB" sz="2000" dirty="0"/>
              <a:t> – </a:t>
            </a:r>
            <a:r>
              <a:rPr lang="en-GB" sz="2000" dirty="0" err="1"/>
              <a:t>kooperatīvs</a:t>
            </a:r>
            <a:r>
              <a:rPr lang="en-GB" sz="2000" dirty="0"/>
              <a:t> “</a:t>
            </a:r>
            <a:r>
              <a:rPr lang="en-GB" sz="2000" dirty="0" err="1"/>
              <a:t>Zaļais</a:t>
            </a:r>
            <a:r>
              <a:rPr lang="en-GB" sz="2000" dirty="0"/>
              <a:t> </a:t>
            </a:r>
            <a:r>
              <a:rPr lang="en-GB" sz="2000" dirty="0" err="1"/>
              <a:t>grozs</a:t>
            </a:r>
            <a:r>
              <a:rPr lang="en-GB" sz="2000" dirty="0"/>
              <a:t>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17 </a:t>
            </a:r>
            <a:r>
              <a:rPr lang="en-GB" sz="2000" dirty="0" err="1"/>
              <a:t>dzīvojamās</a:t>
            </a:r>
            <a:r>
              <a:rPr lang="en-GB" sz="2000" dirty="0"/>
              <a:t> </a:t>
            </a:r>
            <a:r>
              <a:rPr lang="en-GB" sz="2000" dirty="0" err="1"/>
              <a:t>mājas</a:t>
            </a:r>
            <a:r>
              <a:rPr lang="en-GB" sz="20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ietekme</a:t>
            </a:r>
            <a:r>
              <a:rPr lang="en-GB" sz="2000" dirty="0"/>
              <a:t> </a:t>
            </a:r>
            <a:r>
              <a:rPr lang="en-GB" sz="2000" dirty="0" err="1"/>
              <a:t>uz</a:t>
            </a:r>
            <a:r>
              <a:rPr lang="en-GB" sz="2000" dirty="0"/>
              <a:t> 2 </a:t>
            </a:r>
            <a:r>
              <a:rPr lang="en-GB" sz="2000" dirty="0" err="1"/>
              <a:t>pagastiem</a:t>
            </a:r>
            <a:r>
              <a:rPr lang="en-GB" sz="2000" dirty="0"/>
              <a:t> – </a:t>
            </a:r>
            <a:r>
              <a:rPr lang="en-GB" sz="2000" dirty="0" err="1"/>
              <a:t>Skujenes</a:t>
            </a:r>
            <a:r>
              <a:rPr lang="en-GB" sz="2000" dirty="0"/>
              <a:t> un </a:t>
            </a:r>
            <a:r>
              <a:rPr lang="en-GB" sz="2000" dirty="0" err="1"/>
              <a:t>Nītaures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Iepirkuma</a:t>
            </a:r>
            <a:r>
              <a:rPr lang="en-GB" sz="2000" dirty="0"/>
              <a:t> </a:t>
            </a:r>
            <a:r>
              <a:rPr lang="en-GB" sz="2000" dirty="0" err="1"/>
              <a:t>rezultātā</a:t>
            </a:r>
            <a:r>
              <a:rPr lang="en-GB" sz="2000" dirty="0"/>
              <a:t> </a:t>
            </a:r>
            <a:r>
              <a:rPr lang="en-GB" sz="2000" dirty="0" err="1"/>
              <a:t>buvniecības</a:t>
            </a:r>
            <a:r>
              <a:rPr lang="en-GB" sz="2000" dirty="0"/>
              <a:t> </a:t>
            </a:r>
            <a:r>
              <a:rPr lang="en-GB" sz="2000" dirty="0" err="1"/>
              <a:t>izmaksas</a:t>
            </a:r>
            <a:r>
              <a:rPr lang="en-GB" sz="2000" dirty="0"/>
              <a:t> </a:t>
            </a:r>
            <a:r>
              <a:rPr lang="en-GB" sz="2000" dirty="0" err="1"/>
              <a:t>mazākas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kā</a:t>
            </a:r>
            <a:r>
              <a:rPr lang="en-GB" sz="2000" dirty="0"/>
              <a:t> </a:t>
            </a:r>
            <a:r>
              <a:rPr lang="en-GB" sz="2000" dirty="0" err="1"/>
              <a:t>prognozēts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Ietaupītie</a:t>
            </a:r>
            <a:r>
              <a:rPr lang="en-GB" sz="2000" dirty="0"/>
              <a:t> </a:t>
            </a:r>
            <a:r>
              <a:rPr lang="en-GB" sz="2000" dirty="0" err="1"/>
              <a:t>līdzekļi</a:t>
            </a:r>
            <a:r>
              <a:rPr lang="en-GB" sz="2000" dirty="0"/>
              <a:t> </a:t>
            </a:r>
            <a:r>
              <a:rPr lang="en-GB" sz="2000" dirty="0" err="1"/>
              <a:t>izlietoti</a:t>
            </a:r>
            <a:r>
              <a:rPr lang="en-GB" sz="2000" dirty="0"/>
              <a:t>, </a:t>
            </a:r>
            <a:r>
              <a:rPr lang="en-GB" sz="2000" dirty="0" err="1"/>
              <a:t>veicot</a:t>
            </a:r>
            <a:r>
              <a:rPr lang="en-GB" sz="2000" dirty="0"/>
              <a:t> </a:t>
            </a:r>
            <a:r>
              <a:rPr lang="en-GB" sz="2000" dirty="0" err="1"/>
              <a:t>virsmas</a:t>
            </a:r>
            <a:r>
              <a:rPr lang="en-GB" sz="2000" dirty="0"/>
              <a:t> </a:t>
            </a:r>
            <a:r>
              <a:rPr lang="en-GB" sz="2000" dirty="0" err="1"/>
              <a:t>dubulto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apstrādi</a:t>
            </a:r>
            <a:r>
              <a:rPr lang="en-GB" sz="2000" dirty="0"/>
              <a:t> </a:t>
            </a:r>
            <a:r>
              <a:rPr lang="en-GB" sz="2000" dirty="0" err="1"/>
              <a:t>vietā</a:t>
            </a:r>
            <a:r>
              <a:rPr lang="en-GB" sz="2000" dirty="0"/>
              <a:t>, </a:t>
            </a:r>
            <a:r>
              <a:rPr lang="en-GB" sz="2000" dirty="0" err="1"/>
              <a:t>kur</a:t>
            </a:r>
            <a:r>
              <a:rPr lang="en-GB" sz="2000" dirty="0"/>
              <a:t> </a:t>
            </a:r>
            <a:r>
              <a:rPr lang="en-GB" sz="2000" dirty="0" err="1"/>
              <a:t>ceļš</a:t>
            </a:r>
            <a:r>
              <a:rPr lang="en-GB" sz="2000" dirty="0"/>
              <a:t> </a:t>
            </a:r>
            <a:r>
              <a:rPr lang="en-GB" sz="2000" dirty="0" err="1"/>
              <a:t>iet</a:t>
            </a:r>
            <a:r>
              <a:rPr lang="en-GB" sz="2000" dirty="0"/>
              <a:t> </a:t>
            </a:r>
            <a:r>
              <a:rPr lang="en-GB" sz="2000" dirty="0" err="1"/>
              <a:t>caur</a:t>
            </a:r>
            <a:r>
              <a:rPr lang="en-GB" sz="2000" dirty="0"/>
              <a:t> </a:t>
            </a:r>
            <a:r>
              <a:rPr lang="en-GB" sz="2000" dirty="0" err="1"/>
              <a:t>kooperatīva</a:t>
            </a:r>
            <a:r>
              <a:rPr lang="en-GB" sz="2000" dirty="0"/>
              <a:t> </a:t>
            </a:r>
            <a:r>
              <a:rPr lang="en-GB" sz="2000" dirty="0" err="1"/>
              <a:t>pagalmu</a:t>
            </a:r>
            <a:r>
              <a:rPr lang="en-GB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69E04E-40A3-465C-862A-232FBA374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2542" y="3457320"/>
            <a:ext cx="3885137" cy="29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4089B370-DF42-479C-9EA3-BBCFF5959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" y="1556792"/>
            <a:ext cx="8123883" cy="502657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80E02-B791-4BA9-9251-87A0FA2F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Projekti</a:t>
            </a:r>
            <a:r>
              <a:rPr lang="en-GB" dirty="0"/>
              <a:t>, </a:t>
            </a:r>
            <a:r>
              <a:rPr lang="en-GB" dirty="0" err="1"/>
              <a:t>vīzijas</a:t>
            </a:r>
            <a:r>
              <a:rPr lang="en-GB" dirty="0"/>
              <a:t> un </a:t>
            </a:r>
            <a:r>
              <a:rPr lang="en-GB" dirty="0" err="1"/>
              <a:t>mērķi</a:t>
            </a:r>
            <a:endParaRPr lang="lv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6D7DDC-1C03-4F8A-A0C5-7BD8D172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88" y="1844824"/>
            <a:ext cx="3950212" cy="46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9890F54-9C4B-443B-A429-02E0B9DDB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23" y="1631174"/>
            <a:ext cx="3150368" cy="4725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A1515-BA83-44FB-84B5-785E9F71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Viedā</a:t>
            </a:r>
            <a:r>
              <a:rPr lang="en-GB" dirty="0"/>
              <a:t> </a:t>
            </a:r>
            <a:r>
              <a:rPr lang="en-GB" dirty="0" err="1"/>
              <a:t>ciema</a:t>
            </a:r>
            <a:r>
              <a:rPr lang="en-GB" dirty="0"/>
              <a:t> </a:t>
            </a:r>
            <a:r>
              <a:rPr lang="en-GB" dirty="0" err="1"/>
              <a:t>ideja</a:t>
            </a:r>
            <a:r>
              <a:rPr lang="en-GB" dirty="0"/>
              <a:t> </a:t>
            </a:r>
            <a:r>
              <a:rPr lang="en-GB" dirty="0" err="1"/>
              <a:t>Skujenē</a:t>
            </a: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DB0FA4-2AEA-4A20-98E5-A85D9E5B82F6}"/>
              </a:ext>
            </a:extLst>
          </p:cNvPr>
          <p:cNvSpPr txBox="1"/>
          <p:nvPr/>
        </p:nvSpPr>
        <p:spPr>
          <a:xfrm>
            <a:off x="469029" y="1417638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/>
              <a:t>Bioloģisko</a:t>
            </a:r>
            <a:r>
              <a:rPr lang="en-GB" sz="2000" dirty="0"/>
              <a:t> </a:t>
            </a:r>
            <a:r>
              <a:rPr lang="en-GB" sz="2000" dirty="0" err="1"/>
              <a:t>produktu</a:t>
            </a:r>
            <a:r>
              <a:rPr lang="en-GB" sz="2000" dirty="0"/>
              <a:t> </a:t>
            </a:r>
            <a:r>
              <a:rPr lang="en-GB" sz="2000" dirty="0" err="1"/>
              <a:t>nogādāšana</a:t>
            </a:r>
            <a:r>
              <a:rPr lang="en-GB" sz="2000" dirty="0"/>
              <a:t> </a:t>
            </a:r>
            <a:r>
              <a:rPr lang="en-GB" sz="2000" dirty="0" err="1"/>
              <a:t>līdz</a:t>
            </a:r>
            <a:r>
              <a:rPr lang="en-GB" sz="2000" dirty="0"/>
              <a:t> </a:t>
            </a:r>
            <a:r>
              <a:rPr lang="en-GB" sz="2000" dirty="0" err="1"/>
              <a:t>vietējam</a:t>
            </a:r>
            <a:r>
              <a:rPr lang="en-GB" sz="2000" dirty="0"/>
              <a:t> </a:t>
            </a:r>
            <a:r>
              <a:rPr lang="en-GB" sz="2000" dirty="0" err="1"/>
              <a:t>patērētājam</a:t>
            </a:r>
            <a:r>
              <a:rPr lang="en-GB" sz="2000" dirty="0"/>
              <a:t>: </a:t>
            </a: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Interaktīvs</a:t>
            </a:r>
            <a:r>
              <a:rPr lang="en-GB" sz="2000" dirty="0"/>
              <a:t> info stends;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Vietējo</a:t>
            </a:r>
            <a:r>
              <a:rPr lang="en-GB" sz="2000" dirty="0"/>
              <a:t> </a:t>
            </a:r>
            <a:r>
              <a:rPr lang="en-GB" sz="2000" dirty="0" err="1"/>
              <a:t>produktu</a:t>
            </a:r>
            <a:r>
              <a:rPr lang="en-GB" sz="2000" dirty="0"/>
              <a:t> </a:t>
            </a:r>
            <a:r>
              <a:rPr lang="en-GB" sz="2000" dirty="0" err="1"/>
              <a:t>plaukts</a:t>
            </a:r>
            <a:r>
              <a:rPr lang="en-GB" sz="2000" dirty="0"/>
              <a:t> </a:t>
            </a:r>
            <a:r>
              <a:rPr lang="en-GB" sz="2000" dirty="0" err="1"/>
              <a:t>veikalā</a:t>
            </a:r>
            <a:endParaRPr lang="en-GB" sz="2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CB00EC2E-67F4-4BE9-B504-7637C3DD4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9" y="2866993"/>
            <a:ext cx="5233987" cy="3489325"/>
          </a:xfrm>
        </p:spPr>
      </p:pic>
    </p:spTree>
    <p:extLst>
      <p:ext uri="{BB962C8B-B14F-4D97-AF65-F5344CB8AC3E}">
        <p14:creationId xmlns:p14="http://schemas.microsoft.com/office/powerpoint/2010/main" val="145628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C68061-3767-410A-9F10-BD2219B0E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"/>
            <a:ext cx="9144000" cy="609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93C166-65C4-4686-8150-84A94F48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6059747"/>
            <a:ext cx="5588034" cy="79208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6000" b="1" dirty="0" err="1"/>
              <a:t>Paldies</a:t>
            </a:r>
            <a:r>
              <a:rPr lang="en-GB" sz="16000" b="1" dirty="0"/>
              <a:t> par </a:t>
            </a:r>
            <a:r>
              <a:rPr lang="en-GB" sz="16000" b="1" dirty="0" err="1"/>
              <a:t>uzmanību</a:t>
            </a:r>
            <a:r>
              <a:rPr lang="en-GB" sz="16000" b="1" dirty="0"/>
              <a:t>!</a:t>
            </a:r>
            <a:endParaRPr lang="lv-LV" sz="16000" b="1" dirty="0"/>
          </a:p>
        </p:txBody>
      </p:sp>
    </p:spTree>
    <p:extLst>
      <p:ext uri="{BB962C8B-B14F-4D97-AF65-F5344CB8AC3E}">
        <p14:creationId xmlns:p14="http://schemas.microsoft.com/office/powerpoint/2010/main" val="253640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E3E8E-9840-479A-B1C4-49BF8C13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Amatas novads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01FEEF-86D8-464B-8CB9-59A74A6D3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6" y="224024"/>
            <a:ext cx="2190750" cy="1524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3CB79E-D61F-40B2-B1A1-C39CB060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94" y="1508966"/>
            <a:ext cx="4850146" cy="3072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6A2270-C379-4F94-BD57-D4109497806F}"/>
              </a:ext>
            </a:extLst>
          </p:cNvPr>
          <p:cNvSpPr txBox="1"/>
          <p:nvPr/>
        </p:nvSpPr>
        <p:spPr>
          <a:xfrm>
            <a:off x="179512" y="1988840"/>
            <a:ext cx="3384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Iedzīvotāji</a:t>
            </a:r>
            <a:r>
              <a:rPr lang="en-GB" sz="2400" b="1" dirty="0"/>
              <a:t> ~5000</a:t>
            </a:r>
          </a:p>
          <a:p>
            <a:endParaRPr lang="en-GB" sz="2400" b="1" dirty="0"/>
          </a:p>
          <a:p>
            <a:r>
              <a:rPr lang="lv-LV" sz="2400" b="1" dirty="0" err="1"/>
              <a:t>Ter</a:t>
            </a:r>
            <a:r>
              <a:rPr lang="en-GB" sz="2400" b="1" dirty="0" err="1"/>
              <a:t>itorija</a:t>
            </a:r>
            <a:r>
              <a:rPr lang="en-GB" sz="2400" b="1" dirty="0"/>
              <a:t> </a:t>
            </a:r>
            <a:r>
              <a:rPr lang="lv-LV" sz="2400" dirty="0"/>
              <a:t>– </a:t>
            </a:r>
            <a:r>
              <a:rPr lang="en-GB" sz="2400" dirty="0"/>
              <a:t>741.8 kv.km</a:t>
            </a:r>
          </a:p>
          <a:p>
            <a:endParaRPr lang="en-GB" sz="2000" dirty="0"/>
          </a:p>
          <a:p>
            <a:r>
              <a:rPr lang="en-GB" sz="2000" dirty="0" err="1"/>
              <a:t>Lauksaimniecības</a:t>
            </a:r>
            <a:r>
              <a:rPr lang="en-GB" sz="2000" dirty="0"/>
              <a:t> </a:t>
            </a:r>
            <a:r>
              <a:rPr lang="en-GB" sz="2000" dirty="0" err="1"/>
              <a:t>zeme</a:t>
            </a:r>
            <a:r>
              <a:rPr lang="en-GB" sz="2000" dirty="0"/>
              <a:t> – 219,61 kv.km;</a:t>
            </a:r>
          </a:p>
          <a:p>
            <a:r>
              <a:rPr lang="en-GB" sz="2000" dirty="0" err="1"/>
              <a:t>Meža</a:t>
            </a:r>
            <a:r>
              <a:rPr lang="en-GB" sz="2000" dirty="0"/>
              <a:t> </a:t>
            </a:r>
            <a:r>
              <a:rPr lang="en-GB" sz="2000" dirty="0" err="1"/>
              <a:t>zeme</a:t>
            </a:r>
            <a:r>
              <a:rPr lang="en-GB" sz="2000" dirty="0"/>
              <a:t> - 476.93 kv.km</a:t>
            </a:r>
          </a:p>
          <a:p>
            <a:endParaRPr lang="en-GB" sz="2400" dirty="0"/>
          </a:p>
          <a:p>
            <a:r>
              <a:rPr lang="lv-LV" sz="2400" b="1" dirty="0"/>
              <a:t>R</a:t>
            </a:r>
            <a:r>
              <a:rPr lang="en-GB" sz="2400" b="1" dirty="0"/>
              <a:t>ī</a:t>
            </a:r>
            <a:r>
              <a:rPr lang="lv-LV" sz="2400" b="1" dirty="0" err="1"/>
              <a:t>ga</a:t>
            </a:r>
            <a:r>
              <a:rPr lang="lv-LV" sz="2400" dirty="0"/>
              <a:t> - 60 – 80 km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F23358-531E-46F7-961A-B944639846F4}"/>
              </a:ext>
            </a:extLst>
          </p:cNvPr>
          <p:cNvSpPr txBox="1"/>
          <p:nvPr/>
        </p:nvSpPr>
        <p:spPr>
          <a:xfrm>
            <a:off x="179512" y="5671125"/>
            <a:ext cx="849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Teritorijas</a:t>
            </a:r>
            <a:r>
              <a:rPr lang="en-GB" sz="2400" b="1" dirty="0"/>
              <a:t> attīstības </a:t>
            </a:r>
            <a:r>
              <a:rPr lang="en-GB" sz="2400" b="1" dirty="0" err="1"/>
              <a:t>indekss</a:t>
            </a:r>
            <a:r>
              <a:rPr lang="en-GB" sz="2400" b="1" dirty="0"/>
              <a:t> </a:t>
            </a:r>
            <a:r>
              <a:rPr lang="en-GB" sz="2400" dirty="0"/>
              <a:t>– 30.vieta (2019.gadā) </a:t>
            </a:r>
            <a:r>
              <a:rPr lang="en-GB" sz="2400" dirty="0" err="1"/>
              <a:t>starp</a:t>
            </a:r>
            <a:r>
              <a:rPr lang="en-GB" sz="2400" dirty="0"/>
              <a:t> 119 </a:t>
            </a:r>
            <a:r>
              <a:rPr lang="en-GB" sz="2400" dirty="0" err="1"/>
              <a:t>pašvaldībām</a:t>
            </a:r>
            <a:r>
              <a:rPr lang="en-GB" sz="2400" dirty="0"/>
              <a:t> (</a:t>
            </a:r>
            <a:r>
              <a:rPr lang="en-GB" sz="2400" dirty="0" err="1"/>
              <a:t>iepriekš</a:t>
            </a:r>
            <a:r>
              <a:rPr lang="en-GB" sz="2400" dirty="0"/>
              <a:t> - 50/2009; 38/2017)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584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97E8-3C7E-415F-851B-5BF2ADB1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Lauksaimniecības</a:t>
            </a:r>
            <a:r>
              <a:rPr lang="en-GB" dirty="0"/>
              <a:t> </a:t>
            </a:r>
            <a:r>
              <a:rPr lang="en-GB" dirty="0" err="1"/>
              <a:t>zeme</a:t>
            </a:r>
            <a:r>
              <a:rPr lang="en-GB" dirty="0"/>
              <a:t>; </a:t>
            </a:r>
            <a:r>
              <a:rPr lang="en-GB" dirty="0" err="1"/>
              <a:t>kopplatība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0C3FE5-1627-4175-ADCE-4775883F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872713"/>
            <a:ext cx="5057775" cy="4191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8F67387-1844-4F6A-9B81-427297A73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166018"/>
            <a:ext cx="74918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35118-9F26-4EB3-8A4D-2A40AB73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LAD izmaksātais atbalsts no 2002. līdz 2020.gada 1.janvārim, EUR</a:t>
            </a:r>
            <a:endParaRPr lang="lv-LV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3F4EFD-0E0F-4944-B12D-50A1B2FA3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39617"/>
            <a:ext cx="8229600" cy="404712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854A0F25-E5E7-450E-B82A-FA348D30030E}"/>
              </a:ext>
            </a:extLst>
          </p:cNvPr>
          <p:cNvSpPr/>
          <p:nvPr/>
        </p:nvSpPr>
        <p:spPr>
          <a:xfrm>
            <a:off x="4355976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D0E517-0817-4930-A827-2AECC8EA139A}"/>
              </a:ext>
            </a:extLst>
          </p:cNvPr>
          <p:cNvSpPr/>
          <p:nvPr/>
        </p:nvSpPr>
        <p:spPr>
          <a:xfrm>
            <a:off x="7452320" y="2924944"/>
            <a:ext cx="1234480" cy="14401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200E3-3E97-4101-B817-2FA3517B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ES fondu (ELGF, ELFLA, EZF) </a:t>
            </a:r>
            <a:r>
              <a:rPr lang="en-GB" dirty="0" err="1"/>
              <a:t>projektu</a:t>
            </a:r>
            <a:r>
              <a:rPr lang="en-GB" dirty="0"/>
              <a:t> </a:t>
            </a:r>
            <a:r>
              <a:rPr lang="en-GB" dirty="0" err="1"/>
              <a:t>ieviešana</a:t>
            </a:r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D2783D-26CC-4958-BC20-459F07F40B1F}"/>
              </a:ext>
            </a:extLst>
          </p:cNvPr>
          <p:cNvSpPr txBox="1"/>
          <p:nvPr/>
        </p:nvSpPr>
        <p:spPr>
          <a:xfrm>
            <a:off x="457200" y="6398696"/>
            <a:ext cx="23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Datu</a:t>
            </a:r>
            <a:r>
              <a:rPr lang="en-GB" dirty="0"/>
              <a:t> </a:t>
            </a:r>
            <a:r>
              <a:rPr lang="en-GB" dirty="0" err="1"/>
              <a:t>avots</a:t>
            </a:r>
            <a:r>
              <a:rPr lang="en-GB" dirty="0"/>
              <a:t>: raim.gov.lv</a:t>
            </a:r>
            <a:endParaRPr lang="lv-LV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95B14F15-823A-45E1-8C4A-36C041452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925947"/>
              </p:ext>
            </p:extLst>
          </p:nvPr>
        </p:nvGraphicFramePr>
        <p:xfrm>
          <a:off x="775318" y="1844824"/>
          <a:ext cx="7469093" cy="1224136"/>
        </p:xfrm>
        <a:graphic>
          <a:graphicData uri="http://schemas.openxmlformats.org/drawingml/2006/table">
            <a:tbl>
              <a:tblPr/>
              <a:tblGrid>
                <a:gridCol w="957576">
                  <a:extLst>
                    <a:ext uri="{9D8B030D-6E8A-4147-A177-3AD203B41FA5}">
                      <a16:colId xmlns:a16="http://schemas.microsoft.com/office/drawing/2014/main" xmlns="" val="3114857471"/>
                    </a:ext>
                  </a:extLst>
                </a:gridCol>
                <a:gridCol w="462842">
                  <a:extLst>
                    <a:ext uri="{9D8B030D-6E8A-4147-A177-3AD203B41FA5}">
                      <a16:colId xmlns:a16="http://schemas.microsoft.com/office/drawing/2014/main" xmlns="" val="34572647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2024698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869821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08467763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98632748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260323777"/>
                    </a:ext>
                  </a:extLst>
                </a:gridCol>
                <a:gridCol w="936107">
                  <a:extLst>
                    <a:ext uri="{9D8B030D-6E8A-4147-A177-3AD203B41FA5}">
                      <a16:colId xmlns:a16="http://schemas.microsoft.com/office/drawing/2014/main" xmlns="" val="2471985080"/>
                    </a:ext>
                  </a:extLst>
                </a:gridCol>
              </a:tblGrid>
              <a:tr h="5712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Pašvaldība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 fondu (ELGF, ELFLA, EZF) projektu finansējuma summa (EUR, LAD)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 fondu (ELGF, ELFLA, EZF) projektu finansējuma summa uz 1000 iedz. (EUR)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701148"/>
                  </a:ext>
                </a:extLst>
              </a:tr>
              <a:tr h="25648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17804"/>
                  </a:ext>
                </a:extLst>
              </a:tr>
              <a:tr h="3963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Amatas novads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6 511 947,39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5 508 266,27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4 161 565,42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1 137 259,41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997 693,58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759 964,47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989626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6EEF756-3C4F-4473-B4D4-417241117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85026"/>
              </p:ext>
            </p:extLst>
          </p:nvPr>
        </p:nvGraphicFramePr>
        <p:xfrm>
          <a:off x="786160" y="3573016"/>
          <a:ext cx="7386241" cy="1584176"/>
        </p:xfrm>
        <a:graphic>
          <a:graphicData uri="http://schemas.openxmlformats.org/drawingml/2006/table">
            <a:tbl>
              <a:tblPr/>
              <a:tblGrid>
                <a:gridCol w="946954">
                  <a:extLst>
                    <a:ext uri="{9D8B030D-6E8A-4147-A177-3AD203B41FA5}">
                      <a16:colId xmlns:a16="http://schemas.microsoft.com/office/drawing/2014/main" xmlns="" val="1011350648"/>
                    </a:ext>
                  </a:extLst>
                </a:gridCol>
                <a:gridCol w="462622">
                  <a:extLst>
                    <a:ext uri="{9D8B030D-6E8A-4147-A177-3AD203B41FA5}">
                      <a16:colId xmlns:a16="http://schemas.microsoft.com/office/drawing/2014/main" xmlns="" val="19459225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3116917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03315576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925899257"/>
                    </a:ext>
                  </a:extLst>
                </a:gridCol>
                <a:gridCol w="1319820">
                  <a:extLst>
                    <a:ext uri="{9D8B030D-6E8A-4147-A177-3AD203B41FA5}">
                      <a16:colId xmlns:a16="http://schemas.microsoft.com/office/drawing/2014/main" xmlns="" val="3488321581"/>
                    </a:ext>
                  </a:extLst>
                </a:gridCol>
                <a:gridCol w="946954">
                  <a:extLst>
                    <a:ext uri="{9D8B030D-6E8A-4147-A177-3AD203B41FA5}">
                      <a16:colId xmlns:a16="http://schemas.microsoft.com/office/drawing/2014/main" xmlns="" val="771667848"/>
                    </a:ext>
                  </a:extLst>
                </a:gridCol>
                <a:gridCol w="757563">
                  <a:extLst>
                    <a:ext uri="{9D8B030D-6E8A-4147-A177-3AD203B41FA5}">
                      <a16:colId xmlns:a16="http://schemas.microsoft.com/office/drawing/2014/main" xmlns="" val="3928865907"/>
                    </a:ext>
                  </a:extLst>
                </a:gridCol>
              </a:tblGrid>
              <a:tr h="73928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Pašvaldība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 fondu (ELGF, ELFLA, EZF) projektu vai atbalsta saņēmēju skaits (skaits, LAD)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 fondu (ELGF, ELFLA, EZF) projektu skaits uz 1000 iedzīvotājiem (skaits, RAIM apr.)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454731"/>
                  </a:ext>
                </a:extLst>
              </a:tr>
              <a:tr h="33192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B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423751"/>
                  </a:ext>
                </a:extLst>
              </a:tr>
              <a:tr h="5129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Amatas novads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319,77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307,19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178,23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9420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48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8B7AB9-CEC6-4E14-836B-7A7963E9D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488276" cy="4992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97E8-3C7E-415F-851B-5BF2ADB1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Bioloģiskajā lauksaimniecībā iesaistīto uzņēmēju saraksts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D8A55A3-0BB2-44C8-B0DA-BCD9E7E39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700329"/>
              </p:ext>
            </p:extLst>
          </p:nvPr>
        </p:nvGraphicFramePr>
        <p:xfrm>
          <a:off x="1187624" y="2060848"/>
          <a:ext cx="3960440" cy="2376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675">
                  <a:extLst>
                    <a:ext uri="{9D8B030D-6E8A-4147-A177-3AD203B41FA5}">
                      <a16:colId xmlns:a16="http://schemas.microsoft.com/office/drawing/2014/main" xmlns="" val="132142964"/>
                    </a:ext>
                  </a:extLst>
                </a:gridCol>
                <a:gridCol w="1803765">
                  <a:extLst>
                    <a:ext uri="{9D8B030D-6E8A-4147-A177-3AD203B41FA5}">
                      <a16:colId xmlns:a16="http://schemas.microsoft.com/office/drawing/2014/main" xmlns="" val="2452761129"/>
                    </a:ext>
                  </a:extLst>
                </a:gridCol>
              </a:tblGrid>
              <a:tr h="3366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Pagasts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Uzņēmumu skaits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716692863"/>
                  </a:ext>
                </a:extLst>
              </a:tr>
              <a:tr h="33993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AMATAS PAGASTS</a:t>
                      </a:r>
                      <a:endParaRPr lang="lv-LV" sz="1600" b="0" i="0" u="none" strike="noStrike" dirty="0">
                        <a:solidFill>
                          <a:srgbClr val="3D3D3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79141710"/>
                  </a:ext>
                </a:extLst>
              </a:tr>
              <a:tr h="33993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</a:rPr>
                        <a:t>DRABEŠU PAGASTS</a:t>
                      </a:r>
                      <a:endParaRPr lang="lv-LV" sz="1600" b="0" i="0" u="none" strike="noStrike">
                        <a:solidFill>
                          <a:srgbClr val="3D3D3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10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368677384"/>
                  </a:ext>
                </a:extLst>
              </a:tr>
              <a:tr h="33993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NĪTAURES PAGASTS</a:t>
                      </a:r>
                      <a:endParaRPr lang="lv-LV" sz="1600" b="0" i="0" u="none" strike="noStrike" dirty="0">
                        <a:solidFill>
                          <a:srgbClr val="3D3D3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744646413"/>
                  </a:ext>
                </a:extLst>
              </a:tr>
              <a:tr h="33993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</a:rPr>
                        <a:t>SKUJENES PAGASTS</a:t>
                      </a:r>
                      <a:endParaRPr lang="lv-LV" sz="1600" b="0" i="0" u="none" strike="noStrike">
                        <a:solidFill>
                          <a:srgbClr val="3D3D3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96315752"/>
                  </a:ext>
                </a:extLst>
              </a:tr>
              <a:tr h="33993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ZAUBES PAGASTS</a:t>
                      </a:r>
                      <a:endParaRPr lang="lv-LV" sz="1600" b="0" i="0" u="none" strike="noStrike" dirty="0">
                        <a:solidFill>
                          <a:srgbClr val="3D3D3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19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42269716"/>
                  </a:ext>
                </a:extLst>
              </a:tr>
              <a:tr h="33993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/>
                        </a:rPr>
                        <a:t>Kopā</a:t>
                      </a:r>
                      <a:endParaRPr lang="lv-LV" sz="1600" b="1" i="0" u="none" strike="noStrike" dirty="0">
                        <a:solidFill>
                          <a:srgbClr val="3D3D3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56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57456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23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D4EE4-AC82-41E1-A5DF-9CE0A421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Zemnieku</a:t>
            </a:r>
            <a:r>
              <a:rPr lang="en-GB" dirty="0"/>
              <a:t> </a:t>
            </a:r>
            <a:r>
              <a:rPr lang="en-GB" dirty="0" err="1"/>
              <a:t>saimniecības</a:t>
            </a:r>
            <a:r>
              <a:rPr lang="en-GB" dirty="0"/>
              <a:t> – </a:t>
            </a:r>
            <a:r>
              <a:rPr lang="en-GB" dirty="0" err="1"/>
              <a:t>nodok</a:t>
            </a:r>
            <a:r>
              <a:rPr lang="lv-LV" dirty="0"/>
              <a:t>ļ</a:t>
            </a:r>
            <a:r>
              <a:rPr lang="en-GB" dirty="0"/>
              <a:t>u </a:t>
            </a:r>
            <a:r>
              <a:rPr lang="en-GB" dirty="0" err="1"/>
              <a:t>maksātāji</a:t>
            </a:r>
            <a:r>
              <a:rPr lang="en-GB" dirty="0"/>
              <a:t> (VID </a:t>
            </a:r>
            <a:r>
              <a:rPr lang="en-GB" dirty="0" err="1"/>
              <a:t>dati</a:t>
            </a:r>
            <a:r>
              <a:rPr lang="en-GB" dirty="0"/>
              <a:t>)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26EBA2B-A641-4ECA-A9FB-ED975C67A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47680"/>
              </p:ext>
            </p:extLst>
          </p:nvPr>
        </p:nvGraphicFramePr>
        <p:xfrm>
          <a:off x="179512" y="1772816"/>
          <a:ext cx="8352929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101679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47646498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60610570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835091025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xmlns="" val="1870956098"/>
                    </a:ext>
                  </a:extLst>
                </a:gridCol>
              </a:tblGrid>
              <a:tr h="464552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Pagasts</a:t>
                      </a:r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ģ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istrētie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nodok</a:t>
                      </a:r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ļ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u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maksātāji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juridiskas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personas – zemnieku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saimniecības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(IIN, UIN)</a:t>
                      </a:r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Z/S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samaksātais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IIN, EUR</a:t>
                      </a:r>
                    </a:p>
                    <a:p>
                      <a:pPr algn="ctr"/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1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2018.gadā</a:t>
                      </a:r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2019.gadā</a:t>
                      </a:r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2018.gadā</a:t>
                      </a:r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2019.gadā</a:t>
                      </a:r>
                      <a:endParaRPr lang="lv-LV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212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Amatas </a:t>
                      </a:r>
                      <a:r>
                        <a:rPr lang="en-GB" dirty="0" err="1"/>
                        <a:t>pagasts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8 583.22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8 026,78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875110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r>
                        <a:rPr lang="en-GB" dirty="0" err="1"/>
                        <a:t>Drabešu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pagasts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8 560.35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11879,19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5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Nītaures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pagasts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42 403.90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19506,72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943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Skujenes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pagasts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6 165.06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8108,15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928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Zaubes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pagasts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11 110.22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5352,63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85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38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E206F-6B1D-4ADB-9961-7E99085C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i="0" dirty="0">
                <a:solidFill>
                  <a:srgbClr val="151517"/>
                </a:solidFill>
                <a:effectLst/>
                <a:latin typeface="Open Sans"/>
              </a:rPr>
              <a:t>Tirgus sektora ekonomiski aktīvi uzņēmumi </a:t>
            </a: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E72354-F0B5-434A-921E-2E317BAAA2C1}"/>
              </a:ext>
            </a:extLst>
          </p:cNvPr>
          <p:cNvSpPr txBox="1"/>
          <p:nvPr/>
        </p:nvSpPr>
        <p:spPr>
          <a:xfrm>
            <a:off x="395536" y="5805264"/>
            <a:ext cx="85885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Tirgus</a:t>
            </a:r>
            <a:r>
              <a:rPr lang="en-GB" sz="1000" dirty="0"/>
              <a:t> </a:t>
            </a:r>
            <a:r>
              <a:rPr lang="en-GB" sz="1000" dirty="0" err="1"/>
              <a:t>sektors</a:t>
            </a:r>
            <a:r>
              <a:rPr lang="en-GB" sz="1000" dirty="0"/>
              <a:t>:</a:t>
            </a:r>
          </a:p>
          <a:p>
            <a:pPr algn="l"/>
            <a:r>
              <a:rPr lang="lv-LV" sz="1000" b="0" i="0" dirty="0">
                <a:solidFill>
                  <a:srgbClr val="000000"/>
                </a:solidFill>
                <a:effectLst/>
                <a:latin typeface="Open Sans"/>
              </a:rPr>
              <a:t>Juridiskas vai fiziskas personas, kuras pārdod galvenokārt savu vai tikai savu produkciju vai pakalpojumus par noteiktu, ekonomiski nozīmīgu cenu.</a:t>
            </a:r>
          </a:p>
          <a:p>
            <a:pPr algn="l"/>
            <a:r>
              <a:rPr lang="lv-LV" sz="1000" b="0" i="0" dirty="0">
                <a:solidFill>
                  <a:srgbClr val="000000"/>
                </a:solidFill>
                <a:effectLst/>
                <a:latin typeface="Open Sans"/>
              </a:rPr>
              <a:t>Šajā sektorā tiek klasificētas fiziskas personas - saimnieciskās darbības veicējas, kas reģistrējušas saimniecisko darbību, individuālie uzņēmumi, zemnieku un zvejnieku saimniecības, individuālie komersanti un komercsabiedrība</a:t>
            </a:r>
          </a:p>
          <a:p>
            <a:endParaRPr lang="lv-LV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CA10035-E3D5-4D09-B0C8-DEA0B2C80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194162"/>
              </p:ext>
            </p:extLst>
          </p:nvPr>
        </p:nvGraphicFramePr>
        <p:xfrm>
          <a:off x="611561" y="2060848"/>
          <a:ext cx="8229599" cy="342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647736256"/>
                    </a:ext>
                  </a:extLst>
                </a:gridCol>
                <a:gridCol w="587897">
                  <a:extLst>
                    <a:ext uri="{9D8B030D-6E8A-4147-A177-3AD203B41FA5}">
                      <a16:colId xmlns:a16="http://schemas.microsoft.com/office/drawing/2014/main" xmlns="" val="468702741"/>
                    </a:ext>
                  </a:extLst>
                </a:gridCol>
                <a:gridCol w="780255">
                  <a:extLst>
                    <a:ext uri="{9D8B030D-6E8A-4147-A177-3AD203B41FA5}">
                      <a16:colId xmlns:a16="http://schemas.microsoft.com/office/drawing/2014/main" xmlns="" val="33829833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5961138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7084320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28940312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48366115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99844475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966815626"/>
                    </a:ext>
                  </a:extLst>
                </a:gridCol>
                <a:gridCol w="812776">
                  <a:extLst>
                    <a:ext uri="{9D8B030D-6E8A-4147-A177-3AD203B41FA5}">
                      <a16:colId xmlns:a16="http://schemas.microsoft.com/office/drawing/2014/main" xmlns="" val="1214423480"/>
                    </a:ext>
                  </a:extLst>
                </a:gridCol>
              </a:tblGrid>
              <a:tr h="24997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effectLst/>
                        </a:rPr>
                        <a:t>Pašvaldība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Iedzīvotāju skaits gada sākumā (</a:t>
                      </a:r>
                      <a:r>
                        <a:rPr lang="lv-LV" sz="1600" u="none" strike="noStrike" dirty="0" err="1">
                          <a:effectLst/>
                        </a:rPr>
                        <a:t>cilv</a:t>
                      </a:r>
                      <a:r>
                        <a:rPr lang="lv-LV" sz="1600" u="none" strike="noStrike" dirty="0">
                          <a:effectLst/>
                        </a:rPr>
                        <a:t>., PMLP)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Tirgus sektora ekonomiski aktīvās statistiskās vienības (skaits, CSP)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Tirgus sektora ekonomiski aktīvo zemnieku un zvejnieku saimniecību īpatsvars statistisko vienību kopējā skaitā (%, RAIM apr.)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</a:rPr>
                        <a:t>Tirgus sektora ekonomiski aktīvo zemnieku un zvejnieku saimniecību skaits uz 1000 iedzīvotājiem (skaits, RAIM apr.)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0601311"/>
                  </a:ext>
                </a:extLst>
              </a:tr>
              <a:tr h="52460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u="none" strike="noStrike" dirty="0">
                          <a:effectLst/>
                        </a:rPr>
                        <a:t>Gads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2017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2018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2017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2018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2017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2018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2017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</a:rPr>
                        <a:t>2018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722895696"/>
                  </a:ext>
                </a:extLst>
              </a:tr>
              <a:tr h="4019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Amatas novads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5 726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5 521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504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517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19,44%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20,89%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17,11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</a:rPr>
                        <a:t>19,56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27574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4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39F56-3D08-45EC-8F57-D3DCB4C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76" y="692696"/>
            <a:ext cx="8229600" cy="1143000"/>
          </a:xfrm>
        </p:spPr>
        <p:txBody>
          <a:bodyPr>
            <a:normAutofit/>
          </a:bodyPr>
          <a:lstStyle/>
          <a:p>
            <a:r>
              <a:rPr lang="lv-LV" b="1" dirty="0"/>
              <a:t>Meža </a:t>
            </a:r>
            <a:r>
              <a:rPr lang="en-GB" b="1" dirty="0" err="1"/>
              <a:t>nozares</a:t>
            </a:r>
            <a:r>
              <a:rPr lang="en-GB" b="1" dirty="0"/>
              <a:t> </a:t>
            </a:r>
            <a:r>
              <a:rPr lang="en-GB" b="1" dirty="0" err="1"/>
              <a:t>nozīme</a:t>
            </a:r>
            <a:r>
              <a:rPr lang="en-GB" b="1" dirty="0"/>
              <a:t> </a:t>
            </a:r>
            <a:r>
              <a:rPr lang="en-GB" b="1" dirty="0" err="1"/>
              <a:t>teritorijai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1800" dirty="0"/>
              <a:t>(</a:t>
            </a:r>
            <a:r>
              <a:rPr lang="en-GB" sz="1800" dirty="0" err="1"/>
              <a:t>datu</a:t>
            </a:r>
            <a:r>
              <a:rPr lang="en-GB" sz="1800" dirty="0"/>
              <a:t> </a:t>
            </a:r>
            <a:r>
              <a:rPr lang="en-GB" sz="1800" dirty="0" err="1"/>
              <a:t>avots</a:t>
            </a:r>
            <a:r>
              <a:rPr lang="en-GB" sz="1800" dirty="0"/>
              <a:t> www.vmd.gov.lv)</a:t>
            </a:r>
            <a:endParaRPr lang="lv-LV" sz="1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5394400A-9BCE-4CE1-B632-95B78CAD5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648034"/>
              </p:ext>
            </p:extLst>
          </p:nvPr>
        </p:nvGraphicFramePr>
        <p:xfrm>
          <a:off x="662876" y="2636912"/>
          <a:ext cx="7797555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979">
                  <a:extLst>
                    <a:ext uri="{9D8B030D-6E8A-4147-A177-3AD203B41FA5}">
                      <a16:colId xmlns:a16="http://schemas.microsoft.com/office/drawing/2014/main" xmlns="" val="2571309239"/>
                    </a:ext>
                  </a:extLst>
                </a:gridCol>
                <a:gridCol w="1276003">
                  <a:extLst>
                    <a:ext uri="{9D8B030D-6E8A-4147-A177-3AD203B41FA5}">
                      <a16:colId xmlns:a16="http://schemas.microsoft.com/office/drawing/2014/main" xmlns="" val="607880403"/>
                    </a:ext>
                  </a:extLst>
                </a:gridCol>
                <a:gridCol w="1312584">
                  <a:extLst>
                    <a:ext uri="{9D8B030D-6E8A-4147-A177-3AD203B41FA5}">
                      <a16:colId xmlns:a16="http://schemas.microsoft.com/office/drawing/2014/main" xmlns="" val="3701146119"/>
                    </a:ext>
                  </a:extLst>
                </a:gridCol>
                <a:gridCol w="1203202">
                  <a:extLst>
                    <a:ext uri="{9D8B030D-6E8A-4147-A177-3AD203B41FA5}">
                      <a16:colId xmlns:a16="http://schemas.microsoft.com/office/drawing/2014/main" xmlns="" val="3147028885"/>
                    </a:ext>
                  </a:extLst>
                </a:gridCol>
                <a:gridCol w="1306548">
                  <a:extLst>
                    <a:ext uri="{9D8B030D-6E8A-4147-A177-3AD203B41FA5}">
                      <a16:colId xmlns:a16="http://schemas.microsoft.com/office/drawing/2014/main" xmlns="" val="1625378889"/>
                    </a:ext>
                  </a:extLst>
                </a:gridCol>
                <a:gridCol w="1209239">
                  <a:extLst>
                    <a:ext uri="{9D8B030D-6E8A-4147-A177-3AD203B41FA5}">
                      <a16:colId xmlns:a16="http://schemas.microsoft.com/office/drawing/2014/main" xmlns="" val="986626096"/>
                    </a:ext>
                  </a:extLst>
                </a:gridCol>
              </a:tblGrid>
              <a:tr h="1612979">
                <a:tc>
                  <a:txBody>
                    <a:bodyPr/>
                    <a:lstStyle/>
                    <a:p>
                      <a:r>
                        <a:rPr lang="lv-LV" sz="1200" dirty="0">
                          <a:effectLst/>
                        </a:rPr>
                        <a:t>Pašvaldība 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</a:rPr>
                        <a:t>Meža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zemes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lv-LV" sz="1200" dirty="0">
                          <a:effectLst/>
                        </a:rPr>
                        <a:t>platība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effectLst/>
                        </a:rPr>
                        <a:t>Nodarbināto skaits meža nozarē (</a:t>
                      </a:r>
                      <a:r>
                        <a:rPr lang="lv-LV" sz="1200" dirty="0" err="1">
                          <a:effectLst/>
                        </a:rPr>
                        <a:t>Nace</a:t>
                      </a:r>
                      <a:r>
                        <a:rPr lang="lv-LV" sz="1200" dirty="0">
                          <a:effectLst/>
                        </a:rPr>
                        <a:t> 02,16,31)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effectLst/>
                        </a:rPr>
                        <a:t>Īpatsvars no visiem nodarbi</a:t>
                      </a:r>
                      <a:r>
                        <a:rPr lang="en-GB" sz="1200" dirty="0">
                          <a:effectLst/>
                        </a:rPr>
                        <a:t>- </a:t>
                      </a:r>
                      <a:r>
                        <a:rPr lang="lv-LV" sz="1200" dirty="0" err="1">
                          <a:effectLst/>
                        </a:rPr>
                        <a:t>nātajiem</a:t>
                      </a:r>
                      <a:r>
                        <a:rPr lang="lv-LV" sz="1200" dirty="0">
                          <a:effectLst/>
                        </a:rPr>
                        <a:t> (%)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effectLst/>
                        </a:rPr>
                        <a:t>IIN no meža nozarē </a:t>
                      </a:r>
                      <a:r>
                        <a:rPr lang="lv-LV" sz="1200" dirty="0" err="1">
                          <a:effectLst/>
                        </a:rPr>
                        <a:t>nodarbin</a:t>
                      </a:r>
                      <a:r>
                        <a:rPr lang="lv-LV" sz="1200" dirty="0">
                          <a:effectLst/>
                        </a:rPr>
                        <a:t>.</a:t>
                      </a:r>
                    </a:p>
                    <a:p>
                      <a:r>
                        <a:rPr lang="lv-LV" sz="1200" dirty="0">
                          <a:effectLst/>
                        </a:rPr>
                        <a:t>(EUR)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effectLst/>
                        </a:rPr>
                        <a:t>Īpatsvars budžetā (%no visa IIN)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6679923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r>
                        <a:rPr lang="lv-LV" sz="1200" b="1" dirty="0">
                          <a:effectLst/>
                        </a:rPr>
                        <a:t>Amatas novada pašvaldība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476.93 kv.km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lv-LV" sz="1200" b="1" dirty="0">
                          <a:effectLst/>
                        </a:rPr>
                        <a:t>187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lv-LV" sz="1200" b="1" dirty="0">
                          <a:effectLst/>
                        </a:rPr>
                        <a:t>11%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lv-LV" sz="1200" b="1" dirty="0">
                          <a:effectLst/>
                        </a:rPr>
                        <a:t>213756,08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lv-LV" sz="1200" b="1" dirty="0">
                          <a:effectLst/>
                        </a:rPr>
                        <a:t>11%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276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57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786</Words>
  <Application>Microsoft Office PowerPoint</Application>
  <PresentationFormat>On-screen Show (4:3)</PresentationFormat>
  <Paragraphs>185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Videi draudzīga saimniekošanas prakse Amatas novadā</vt:lpstr>
      <vt:lpstr>Amatas novads</vt:lpstr>
      <vt:lpstr>Lauksaimniecības zeme; kopplatība</vt:lpstr>
      <vt:lpstr>LAD izmaksātais atbalsts no 2002. līdz 2020.gada 1.janvārim, EUR</vt:lpstr>
      <vt:lpstr>ES fondu (ELGF, ELFLA, EZF) projektu ieviešana</vt:lpstr>
      <vt:lpstr>Bioloģiskajā lauksaimniecībā iesaistīto uzņēmēju saraksts</vt:lpstr>
      <vt:lpstr>Zemnieku saimniecības – nodokļu maksātāji (VID dati)</vt:lpstr>
      <vt:lpstr>Tirgus sektora ekonomiski aktīvi uzņēmumi </vt:lpstr>
      <vt:lpstr>Meža nozares nozīme teritorijai (datu avots www.vmd.gov.lv)</vt:lpstr>
      <vt:lpstr>Satiksmes statistika (datu avots: CSDD)</vt:lpstr>
      <vt:lpstr>Lauku attīstības programmas pasākums “Pamatpakalpojumi un ciematu atjaunošana lauku apvidos” – būtisks atbalsts grants ceļu sakārtošanā</vt:lpstr>
      <vt:lpstr>Lauku attīstības programmas pasākums “Pamatpakalpojumi un ciematu atjaunošana lauku apvidos”</vt:lpstr>
      <vt:lpstr>ELFLA projekts “Pašvaldības grants ceļa Ķēči – Siši pārbūve”</vt:lpstr>
      <vt:lpstr>Projekti, vīzijas un mērķi</vt:lpstr>
      <vt:lpstr>Viedā ciema ideja Skujenē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Amatas novads</dc:title>
  <dc:creator>Zane</dc:creator>
  <cp:lastModifiedBy>User</cp:lastModifiedBy>
  <cp:revision>111</cp:revision>
  <cp:lastPrinted>2020-11-11T07:30:04Z</cp:lastPrinted>
  <dcterms:created xsi:type="dcterms:W3CDTF">2015-09-24T08:05:40Z</dcterms:created>
  <dcterms:modified xsi:type="dcterms:W3CDTF">2020-11-13T07:52:45Z</dcterms:modified>
</cp:coreProperties>
</file>