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70" r:id="rId7"/>
    <p:sldId id="275" r:id="rId8"/>
    <p:sldId id="277" r:id="rId9"/>
    <p:sldId id="278" r:id="rId10"/>
    <p:sldId id="276" r:id="rId11"/>
    <p:sldId id="279" r:id="rId12"/>
    <p:sldId id="273" r:id="rId13"/>
    <p:sldId id="274" r:id="rId14"/>
    <p:sldId id="272" r:id="rId15"/>
    <p:sldId id="271" r:id="rId16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ene\AppData\Roaming\Microsoft\Excel\Kav&#275;jo&#353;ie_faktori,atbalsts%20(version%202).xlsb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evaMeistere\AppData\Local\Microsoft\Windows\Temporary%20Internet%20Files\Content.Outlook\1DRLGC79\Book1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evaMeistere\Desktop\Grafiki.xlsx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evaMeistere\Desktop\Grafiki.xlsx" TargetMode="External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evaMeistere\Desktop\Grafiki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1"/>
              <c:layout>
                <c:manualLayout>
                  <c:x val="0"/>
                  <c:y val="-1.2295081967213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Finansējuma trūkums</c:v>
                </c:pt>
                <c:pt idx="1">
                  <c:v>Zināšanu/prasmju trūkums</c:v>
                </c:pt>
                <c:pt idx="2">
                  <c:v>Motivācijas trūkums</c:v>
                </c:pt>
                <c:pt idx="3">
                  <c:v>Bailes no riska</c:v>
                </c:pt>
                <c:pt idx="4">
                  <c:v>Kompetenti darbinieki</c:v>
                </c:pt>
                <c:pt idx="5">
                  <c:v>Sadarbības partneru trūkums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25376"/>
        <c:axId val="26727552"/>
      </c:barChart>
      <c:catAx>
        <c:axId val="26725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lv-LV" sz="2000"/>
                  <a:t>faktori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26727552"/>
        <c:crosses val="autoZero"/>
        <c:auto val="1"/>
        <c:lblAlgn val="ctr"/>
        <c:lblOffset val="100"/>
        <c:noMultiLvlLbl val="0"/>
      </c:catAx>
      <c:valAx>
        <c:axId val="267275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lv-LV" sz="1800"/>
                  <a:t>Respondenti 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67253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Sheet1!$A$10:$A$18</c:f>
              <c:strCache>
                <c:ptCount val="9"/>
                <c:pt idx="0">
                  <c:v>Kompetenti darbinieki</c:v>
                </c:pt>
                <c:pt idx="1">
                  <c:v>Finansējuma trūkums</c:v>
                </c:pt>
                <c:pt idx="2">
                  <c:v>Motivācija attīstīties</c:v>
                </c:pt>
                <c:pt idx="3">
                  <c:v>Zināšanu trūkums </c:v>
                </c:pt>
                <c:pt idx="4">
                  <c:v>Mazais patērētāju tirgus</c:v>
                </c:pt>
                <c:pt idx="5">
                  <c:v>Brīvu zemes platību neesamība</c:v>
                </c:pt>
                <c:pt idx="6">
                  <c:v>Piemērotu ēku/telpu neesamība</c:v>
                </c:pt>
                <c:pt idx="7">
                  <c:v>Slikta ceļu infrastruktūra</c:v>
                </c:pt>
                <c:pt idx="8">
                  <c:v>Konkurence</c:v>
                </c:pt>
              </c:strCache>
            </c:strRef>
          </c:cat>
          <c:val>
            <c:numRef>
              <c:f>Sheet1!$B$10:$B$18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787200"/>
        <c:axId val="26785280"/>
      </c:barChart>
      <c:valAx>
        <c:axId val="267852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lv-LV" sz="1800"/>
                  <a:t>Respondenti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6787200"/>
        <c:crosses val="autoZero"/>
        <c:crossBetween val="between"/>
        <c:majorUnit val="1"/>
      </c:valAx>
      <c:catAx>
        <c:axId val="26787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lv-LV" sz="1800"/>
                  <a:t>Faktori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267852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28970764765974"/>
          <c:y val="0.1014049909487181"/>
          <c:w val="0.84345438582704901"/>
          <c:h val="0.81793934660854672"/>
        </c:manualLayout>
      </c:layout>
      <c:pie3DChart>
        <c:varyColors val="1"/>
        <c:ser>
          <c:idx val="0"/>
          <c:order val="0"/>
          <c:spPr>
            <a:ln w="57150">
              <a:solidFill>
                <a:srgbClr val="FFFFFF">
                  <a:lumMod val="85000"/>
                </a:srgbClr>
              </a:solidFill>
            </a:ln>
          </c:spPr>
          <c:dPt>
            <c:idx val="1"/>
            <c:bubble3D val="0"/>
            <c:spPr>
              <a:solidFill>
                <a:srgbClr val="006600"/>
              </a:solidFill>
              <a:ln w="57150">
                <a:solidFill>
                  <a:srgbClr val="FFFFFF">
                    <a:lumMod val="85000"/>
                  </a:srgbClr>
                </a:solidFill>
              </a:ln>
            </c:spPr>
          </c:dPt>
          <c:dPt>
            <c:idx val="3"/>
            <c:bubble3D val="0"/>
            <c:spPr>
              <a:solidFill>
                <a:srgbClr val="75AB82"/>
              </a:solidFill>
              <a:ln w="57150">
                <a:solidFill>
                  <a:srgbClr val="FFFFFF">
                    <a:lumMod val="85000"/>
                  </a:srgbClr>
                </a:solidFill>
              </a:ln>
            </c:spPr>
          </c:dPt>
          <c:dPt>
            <c:idx val="4"/>
            <c:bubble3D val="0"/>
            <c:spPr>
              <a:solidFill>
                <a:srgbClr val="464B00"/>
              </a:solidFill>
              <a:ln w="57150">
                <a:solidFill>
                  <a:srgbClr val="FFFFFF">
                    <a:lumMod val="85000"/>
                  </a:srgbClr>
                </a:solidFill>
              </a:ln>
            </c:spPr>
          </c:dPt>
          <c:dPt>
            <c:idx val="5"/>
            <c:bubble3D val="0"/>
            <c:spPr>
              <a:solidFill>
                <a:srgbClr val="79D06A"/>
              </a:solidFill>
              <a:ln w="57150">
                <a:solidFill>
                  <a:srgbClr val="FFFFFF">
                    <a:lumMod val="85000"/>
                  </a:srgbClr>
                </a:solidFill>
              </a:ln>
            </c:spPr>
          </c:dPt>
          <c:dPt>
            <c:idx val="8"/>
            <c:bubble3D val="0"/>
            <c:spPr>
              <a:solidFill>
                <a:srgbClr val="464B00"/>
              </a:solidFill>
              <a:ln w="57150">
                <a:solidFill>
                  <a:srgbClr val="FFFFFF">
                    <a:lumMod val="85000"/>
                  </a:srgbClr>
                </a:solidFill>
              </a:ln>
            </c:spPr>
          </c:dPt>
          <c:dLbls>
            <c:dLbl>
              <c:idx val="0"/>
              <c:layout>
                <c:manualLayout>
                  <c:x val="-3.402326344949929E-2"/>
                  <c:y val="-0.135934651051843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9106983282050781E-2"/>
                  <c:y val="0.143558803923747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741539587388841"/>
                  <c:y val="0.137978337374278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232431903701521"/>
                  <c:y val="0.214076295444297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5.4805866980963465E-2"/>
                  <c:y val="0.214380387473287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418924467329717E-4"/>
                  <c:y val="0.198696059914911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1892552814818227"/>
                  <c:y val="-7.5539809302234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3098833643596963E-2"/>
                  <c:y val="-0.142025477561316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0.24705904402672513"/>
                  <c:y val="-8.1111820908787907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err="1"/>
                      <a:t>Nelauksaimniecība</a:t>
                    </a:r>
                    <a:r>
                      <a:rPr lang="en-US" dirty="0" err="1"/>
                      <a:t>
6%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[Book1.xlsx]Sheet1!$C$36:$C$44</c:f>
              <c:strCache>
                <c:ptCount val="9"/>
                <c:pt idx="0">
                  <c:v>Piena lopkopība</c:v>
                </c:pt>
                <c:pt idx="1">
                  <c:v>Gaļas lopkopība</c:v>
                </c:pt>
                <c:pt idx="2">
                  <c:v>Aitkopība</c:v>
                </c:pt>
                <c:pt idx="3">
                  <c:v>Biškopība</c:v>
                </c:pt>
                <c:pt idx="4">
                  <c:v>Cūkkopība</c:v>
                </c:pt>
                <c:pt idx="5">
                  <c:v>Graudkopība</c:v>
                </c:pt>
                <c:pt idx="6">
                  <c:v>Dārzeņkopība</c:v>
                </c:pt>
                <c:pt idx="7">
                  <c:v>Augļkopība</c:v>
                </c:pt>
                <c:pt idx="8">
                  <c:v>Nelauksaimniecība</c:v>
                </c:pt>
              </c:strCache>
            </c:strRef>
          </c:cat>
          <c:val>
            <c:numRef>
              <c:f>[Book1.xlsx]Sheet1!$D$36:$D$44</c:f>
              <c:numCache>
                <c:formatCode>General</c:formatCode>
                <c:ptCount val="9"/>
                <c:pt idx="0">
                  <c:v>98</c:v>
                </c:pt>
                <c:pt idx="1">
                  <c:v>70</c:v>
                </c:pt>
                <c:pt idx="2">
                  <c:v>5</c:v>
                </c:pt>
                <c:pt idx="3">
                  <c:v>9</c:v>
                </c:pt>
                <c:pt idx="4">
                  <c:v>7</c:v>
                </c:pt>
                <c:pt idx="5">
                  <c:v>78</c:v>
                </c:pt>
                <c:pt idx="6">
                  <c:v>20</c:v>
                </c:pt>
                <c:pt idx="7">
                  <c:v>5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79D06A"/>
              </a:solidFill>
            </c:spPr>
          </c:dPt>
          <c:dPt>
            <c:idx val="1"/>
            <c:bubble3D val="0"/>
            <c:spPr>
              <a:solidFill>
                <a:srgbClr val="006600"/>
              </a:solidFill>
            </c:spPr>
          </c:dPt>
          <c:dPt>
            <c:idx val="2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rgbClr val="6ECC99"/>
              </a:solidFill>
            </c:spPr>
          </c:dPt>
          <c:dLbls>
            <c:dLbl>
              <c:idx val="0"/>
              <c:layout>
                <c:manualLayout>
                  <c:x val="-3.6086345054050131E-2"/>
                  <c:y val="-0.1221217164446373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139472671760751"/>
                  <c:y val="7.608750291620533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726215862846515"/>
                  <c:y val="1.366287849982234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6177088845208402E-2"/>
                  <c:y val="-0.245099107585206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'\Users\IevaMeistere\AppData\Local\Microsoft\Windows\Temporary Internet Files\Content.Outlook\1DRLGC79\[Atskaite_gada_2013 (2).xlsx]Sheet3'!$B$37:$E$37</c:f>
              <c:strCache>
                <c:ptCount val="4"/>
                <c:pt idx="0">
                  <c:v>Nodibināts uzņēmums</c:v>
                </c:pt>
                <c:pt idx="1">
                  <c:v>Reģistrēta saimn.darbība</c:v>
                </c:pt>
                <c:pt idx="2">
                  <c:v>Vēl nav reģistrēts</c:v>
                </c:pt>
                <c:pt idx="3">
                  <c:v>Iekļauti programmā kā uzņēmumi/ saimn.darb.veicēji</c:v>
                </c:pt>
              </c:strCache>
            </c:strRef>
          </c:cat>
          <c:val>
            <c:numRef>
              <c:f>'\Users\IevaMeistere\AppData\Local\Microsoft\Windows\Temporary Internet Files\Content.Outlook\1DRLGC79\[Atskaite_gada_2013 (2).xlsx]Sheet3'!$B$38:$E$38</c:f>
              <c:numCache>
                <c:formatCode>General</c:formatCode>
                <c:ptCount val="4"/>
                <c:pt idx="0">
                  <c:v>146</c:v>
                </c:pt>
                <c:pt idx="1">
                  <c:v>35</c:v>
                </c:pt>
                <c:pt idx="2">
                  <c:v>12</c:v>
                </c:pt>
                <c:pt idx="3">
                  <c:v>189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'\Users\IevaMeistere\AppData\Local\Microsoft\Windows\Temporary Internet Files\Content.Outlook\1DRLGC79\[Atskaite_gada_2013 (2).xlsx]Sheet3'!$C$53</c:f>
              <c:strCache>
                <c:ptCount val="1"/>
                <c:pt idx="0">
                  <c:v>Pieņemti darbinieki</c:v>
                </c:pt>
              </c:strCache>
            </c:strRef>
          </c:tx>
          <c:spPr>
            <a:solidFill>
              <a:srgbClr val="79D06A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'\Users\IevaMeistere\AppData\Local\Microsoft\Windows\Temporary Internet Files\Content.Outlook\1DRLGC79\[Atskaite_gada_2013 (2).xlsx]Sheet3'!$B$54:$B$59</c:f>
              <c:strCache>
                <c:ptCount val="6"/>
                <c:pt idx="0">
                  <c:v>Balvi</c:v>
                </c:pt>
                <c:pt idx="1">
                  <c:v>Daugavpils</c:v>
                </c:pt>
                <c:pt idx="2">
                  <c:v>Krāslava</c:v>
                </c:pt>
                <c:pt idx="3">
                  <c:v>Ludza</c:v>
                </c:pt>
                <c:pt idx="4">
                  <c:v>Preiļi</c:v>
                </c:pt>
                <c:pt idx="5">
                  <c:v>Rēzekne</c:v>
                </c:pt>
              </c:strCache>
            </c:strRef>
          </c:cat>
          <c:val>
            <c:numRef>
              <c:f>'\Users\IevaMeistere\AppData\Local\Microsoft\Windows\Temporary Internet Files\Content.Outlook\1DRLGC79\[Atskaite_gada_2013 (2).xlsx]Sheet3'!$C$54:$C$59</c:f>
              <c:numCache>
                <c:formatCode>General</c:formatCode>
                <c:ptCount val="6"/>
                <c:pt idx="0">
                  <c:v>18</c:v>
                </c:pt>
                <c:pt idx="1">
                  <c:v>8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7204608"/>
        <c:axId val="27244416"/>
      </c:barChart>
      <c:catAx>
        <c:axId val="272046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27244416"/>
        <c:crosses val="autoZero"/>
        <c:auto val="1"/>
        <c:lblAlgn val="ctr"/>
        <c:lblOffset val="100"/>
        <c:noMultiLvlLbl val="0"/>
      </c:catAx>
      <c:valAx>
        <c:axId val="27244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2046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17082717304916E-2"/>
          <c:y val="9.2903748133768033E-2"/>
          <c:w val="0.82374750383860496"/>
          <c:h val="0.79760861143635653"/>
        </c:manualLayout>
      </c:layout>
      <c:pie3DChart>
        <c:varyColors val="1"/>
        <c:ser>
          <c:idx val="0"/>
          <c:order val="0"/>
          <c:spPr>
            <a:ln w="38100">
              <a:solidFill>
                <a:schemeClr val="bg1">
                  <a:lumMod val="85000"/>
                </a:schemeClr>
              </a:solidFill>
            </a:ln>
          </c:spPr>
          <c:dPt>
            <c:idx val="0"/>
            <c:bubble3D val="0"/>
            <c:spPr>
              <a:solidFill>
                <a:srgbClr val="62D88F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006600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79D06A"/>
              </a:solidFill>
              <a:ln w="38100">
                <a:solidFill>
                  <a:schemeClr val="bg1">
                    <a:lumMod val="85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38100">
                <a:solidFill>
                  <a:schemeClr val="bg1">
                    <a:lumMod val="8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8.0274946027557748E-2"/>
                  <c:y val="-8.7116943715368919E-2"/>
                </c:manualLayout>
              </c:layout>
              <c:numFmt formatCode="General" sourceLinked="0"/>
              <c:spPr/>
              <c:txPr>
                <a:bodyPr/>
                <a:lstStyle/>
                <a:p>
                  <a:pPr>
                    <a:defRPr sz="1400"/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-0.272208051675582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3415634857844725E-2"/>
                  <c:y val="-5.30364537766112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272350936283551"/>
                  <c:y val="-1.552026829979585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[Atskaite_gada_2013beig.xlsx]Kopā!$V$33:$Y$33</c:f>
              <c:strCache>
                <c:ptCount val="4"/>
                <c:pt idx="0">
                  <c:v>ELFLA</c:v>
                </c:pt>
                <c:pt idx="1">
                  <c:v>ALTUM finansējums</c:v>
                </c:pt>
                <c:pt idx="2">
                  <c:v>Kredīts</c:v>
                </c:pt>
                <c:pt idx="3">
                  <c:v>Cits finansējums</c:v>
                </c:pt>
              </c:strCache>
            </c:strRef>
          </c:cat>
          <c:val>
            <c:numRef>
              <c:f>[Atskaite_gada_2013beig.xlsx]Kopā!$V$34:$Y$34</c:f>
              <c:numCache>
                <c:formatCode>General</c:formatCode>
                <c:ptCount val="4"/>
                <c:pt idx="0">
                  <c:v>148</c:v>
                </c:pt>
                <c:pt idx="1">
                  <c:v>3</c:v>
                </c:pt>
                <c:pt idx="2">
                  <c:v>61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BA92D-A7EB-4D4B-83D8-11C0518D0548}" type="datetimeFigureOut">
              <a:rPr lang="en-US" smtClean="0"/>
              <a:t>12/17/2014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82764-EB0D-4E8C-A473-EB52D6F04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8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lv-LV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4C0149-73B7-434D-808B-CA593F030887}" type="slidenum">
              <a:rPr lang="en-US" altLang="lv-LV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lv-LV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lv-LV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0DD6B2-DF7C-4A4E-B0B8-335BF0DCABA3}" type="slidenum">
              <a:rPr lang="en-US" altLang="lv-LV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lv-LV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B79-5355-4765-AD76-372B5D7AA484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4C68-F309-47D0-8FC1-AE40228690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502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B79-5355-4765-AD76-372B5D7AA484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4C68-F309-47D0-8FC1-AE40228690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959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B79-5355-4765-AD76-372B5D7AA484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4C68-F309-47D0-8FC1-AE40228690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2348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B79-5355-4765-AD76-372B5D7AA484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4C68-F309-47D0-8FC1-AE40228690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144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B79-5355-4765-AD76-372B5D7AA484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4C68-F309-47D0-8FC1-AE40228690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5507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B79-5355-4765-AD76-372B5D7AA484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4C68-F309-47D0-8FC1-AE40228690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4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B79-5355-4765-AD76-372B5D7AA484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4C68-F309-47D0-8FC1-AE40228690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680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B79-5355-4765-AD76-372B5D7AA484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4C68-F309-47D0-8FC1-AE40228690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4611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B79-5355-4765-AD76-372B5D7AA484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4C68-F309-47D0-8FC1-AE40228690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279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B79-5355-4765-AD76-372B5D7AA484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4C68-F309-47D0-8FC1-AE40228690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504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7B79-5355-4765-AD76-372B5D7AA484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4C68-F309-47D0-8FC1-AE40228690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949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77B79-5355-4765-AD76-372B5D7AA484}" type="datetimeFigureOut">
              <a:rPr lang="lv-LV" smtClean="0"/>
              <a:t>2014.12.17.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D4C68-F309-47D0-8FC1-AE40228690C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327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/>
              <a:t>Mazo un vidējo uzņēmumu izaugsme un finanšu pieejamība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Mārtiņš Cimermanis, LLKC valdes priekšsēdētājs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365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altLang="lv-LV" sz="3200" b="1" smtClean="0">
                <a:solidFill>
                  <a:srgbClr val="006600"/>
                </a:solidFill>
              </a:rPr>
              <a:t>Jaunradīto darbavietu skaits</a:t>
            </a:r>
            <a:endParaRPr lang="en-US" altLang="lv-LV" sz="3200" b="1" smtClean="0">
              <a:solidFill>
                <a:srgbClr val="0066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55576" y="1556792"/>
          <a:ext cx="777686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623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lv-LV" altLang="lv-LV" sz="3600" b="1" smtClean="0">
                <a:solidFill>
                  <a:srgbClr val="006600"/>
                </a:solidFill>
              </a:rPr>
              <a:t>Finansējuma piesaiste </a:t>
            </a:r>
            <a:br>
              <a:rPr lang="lv-LV" altLang="lv-LV" sz="3600" b="1" smtClean="0">
                <a:solidFill>
                  <a:srgbClr val="006600"/>
                </a:solidFill>
              </a:rPr>
            </a:br>
            <a:r>
              <a:rPr lang="lv-LV" altLang="lv-LV" sz="3600" b="1" smtClean="0">
                <a:solidFill>
                  <a:srgbClr val="006600"/>
                </a:solidFill>
              </a:rPr>
              <a:t>2012. gadā, % no uzņēmējiem</a:t>
            </a:r>
            <a:endParaRPr lang="en-US" altLang="lv-LV" sz="3600" b="1" smtClean="0">
              <a:solidFill>
                <a:srgbClr val="006600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95536" y="1772816"/>
          <a:ext cx="84249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69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 bwMode="auto">
          <a:xfrm>
            <a:off x="1500188" y="-19050"/>
            <a:ext cx="6191250" cy="1252538"/>
          </a:xfrm>
          <a:prstGeom prst="horizontalScroll">
            <a:avLst/>
          </a:prstGeom>
          <a:solidFill>
            <a:srgbClr val="A5F23E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90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en-US" sz="2400" b="1" i="1" smtClean="0">
                <a:solidFill>
                  <a:srgbClr val="2D5C1A"/>
                </a:solidFill>
                <a:latin typeface="Times New Roman" pitchFamily="18" charset="0"/>
                <a:cs typeface="Times New Roman" pitchFamily="18" charset="0"/>
              </a:rPr>
              <a:t>Mērķis: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lv-LV" alt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lauku jauniešu aktivizēšana un iesaistīšana lauku uzņēmējdarbībā un sabiedriskajā dzīvē.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lv-LV" altLang="en-US" sz="2400" smtClean="0">
              <a:solidFill>
                <a:srgbClr val="464B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en-US" sz="2400" b="1" i="1" smtClean="0">
                <a:solidFill>
                  <a:srgbClr val="2D5C1A"/>
                </a:solidFill>
                <a:latin typeface="Times New Roman" pitchFamily="18" charset="0"/>
                <a:cs typeface="Times New Roman" pitchFamily="18" charset="0"/>
              </a:rPr>
              <a:t>Mērķgrupa: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en-US" sz="2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jaunieši vecumā 18 - 30 gadiem, kuri vēlas mācīties un 	uzsākt vai attīstīt savu uzņēmējdarbību laukos, lai	īstenojot savas idejas, veicinātu lauku attīstību.</a:t>
            </a:r>
          </a:p>
          <a:p>
            <a:endParaRPr lang="lv-LV" altLang="lv-LV" smtClean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358900" y="239713"/>
            <a:ext cx="6346825" cy="1692275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lv-LV" altLang="en-US" sz="2400" dirty="0">
                <a:solidFill>
                  <a:srgbClr val="2D5C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VLT aktivitāte </a:t>
            </a:r>
            <a:r>
              <a:rPr lang="lv-LV" altLang="en-US" sz="2400" b="1" dirty="0">
                <a:solidFill>
                  <a:srgbClr val="2D5C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«Atbalsts lauku jauniešiem uzņēmējdarbības veicināšanai»</a:t>
            </a:r>
            <a:r>
              <a:rPr lang="en-US" altLang="en-US" sz="2400" b="1" dirty="0">
                <a:solidFill>
                  <a:srgbClr val="2D5C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400" b="1" dirty="0">
                <a:solidFill>
                  <a:srgbClr val="2D5C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lv-LV" altLang="en-US" sz="2400" b="1" dirty="0">
                <a:solidFill>
                  <a:srgbClr val="2D5C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lv-LV" altLang="en-US" sz="2400" b="1" dirty="0">
                <a:solidFill>
                  <a:srgbClr val="2D5C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altLang="en-US" sz="3200" b="1" dirty="0">
              <a:solidFill>
                <a:srgbClr val="2D5C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6" descr="http://www.preilupartneriba.lv/faili/upload/lauku_tikls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261938"/>
            <a:ext cx="1425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http://ak4.picdn.net/shutterstock/videos/2890813/preview/stock-footage-business-people-working-outdoors-lying-on-the-grass-with-their-laptops-put-lid-to-l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97153"/>
            <a:ext cx="2674522" cy="1641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://www.fieragricola.it/files/3113/8943/7367/giovani-agricoltori_47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649" y="4869160"/>
            <a:ext cx="2457427" cy="16417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90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://www.preilupartneriba.lv/faili/upload/lauku_tikls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458788"/>
            <a:ext cx="14255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107950" y="1484313"/>
            <a:ext cx="8578850" cy="4641850"/>
          </a:xfrm>
        </p:spPr>
        <p:txBody>
          <a:bodyPr/>
          <a:lstStyle/>
          <a:p>
            <a:pPr marL="758825" lvl="2" indent="-457200">
              <a:buFontTx/>
              <a:buAutoNum type="arabicPeriod"/>
              <a:tabLst>
                <a:tab pos="811213" algn="l"/>
              </a:tabLst>
            </a:pPr>
            <a:r>
              <a:rPr lang="lv-LV" altLang="en-US" smtClean="0"/>
              <a:t>Uzņēmējdarbības ideja lauksaimniecības nozarē (darbība nav uzsākta)</a:t>
            </a:r>
            <a:endParaRPr lang="en-US" altLang="en-US" smtClean="0"/>
          </a:p>
          <a:p>
            <a:pPr marL="758825" lvl="2" indent="-457200">
              <a:buFontTx/>
              <a:buAutoNum type="arabicPeriod"/>
              <a:tabLst>
                <a:tab pos="811213" algn="l"/>
              </a:tabLst>
            </a:pPr>
            <a:r>
              <a:rPr lang="lv-LV" altLang="en-US" smtClean="0"/>
              <a:t>Uzņēmējdarbības ideja nelauksaimniecības nozarē (darbība nav uzsākta)</a:t>
            </a:r>
            <a:endParaRPr lang="en-US" altLang="en-US" smtClean="0"/>
          </a:p>
          <a:p>
            <a:pPr marL="758825" lvl="2" indent="-457200">
              <a:buFontTx/>
              <a:buAutoNum type="arabicPeriod"/>
              <a:tabLst>
                <a:tab pos="811213" algn="l"/>
              </a:tabLst>
            </a:pPr>
            <a:r>
              <a:rPr lang="lv-LV" altLang="en-US" smtClean="0"/>
              <a:t>Uzņēmējdarbības attīstība lauksaimniecības nozarē (ir uzsākta darbība)</a:t>
            </a:r>
            <a:endParaRPr lang="en-US" altLang="en-US" smtClean="0"/>
          </a:p>
          <a:p>
            <a:pPr marL="758825" lvl="2" indent="-457200">
              <a:buFontTx/>
              <a:buAutoNum type="arabicPeriod"/>
              <a:tabLst>
                <a:tab pos="811213" algn="l"/>
              </a:tabLst>
            </a:pPr>
            <a:r>
              <a:rPr lang="lv-LV" altLang="en-US" smtClean="0"/>
              <a:t>Uzņēmējdarbības attīstība nelauksaimniecības nozarē (ir uzsākta darbība);</a:t>
            </a:r>
          </a:p>
          <a:p>
            <a:pPr marL="758825" lvl="2" indent="-457200">
              <a:buFontTx/>
              <a:buAutoNum type="arabicPeriod"/>
              <a:tabLst>
                <a:tab pos="811213" algn="l"/>
              </a:tabLst>
            </a:pPr>
            <a:r>
              <a:rPr lang="lv-LV" altLang="en-US" smtClean="0"/>
              <a:t>Mājražošana (mazā pārtikas pārstrāde)</a:t>
            </a:r>
            <a:endParaRPr lang="en-US" altLang="en-US" smtClean="0"/>
          </a:p>
          <a:p>
            <a:pPr>
              <a:tabLst>
                <a:tab pos="811213" algn="l"/>
              </a:tabLst>
            </a:pPr>
            <a:endParaRPr lang="en-US" altLang="en-US" smtClean="0"/>
          </a:p>
        </p:txBody>
      </p:sp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66713" y="5665788"/>
            <a:ext cx="41322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en-US" sz="2400" b="1" u="sng">
                <a:solidFill>
                  <a:srgbClr val="FF0000"/>
                </a:solidFill>
              </a:rPr>
              <a:t>Kopējais balvu fonds: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en-US" sz="2400">
                <a:solidFill>
                  <a:srgbClr val="FF0000"/>
                </a:solidFill>
              </a:rPr>
              <a:t>EUR 30 000;</a:t>
            </a:r>
          </a:p>
        </p:txBody>
      </p:sp>
      <p:grpSp>
        <p:nvGrpSpPr>
          <p:cNvPr id="5126" name="Group 15"/>
          <p:cNvGrpSpPr>
            <a:grpSpLocks/>
          </p:cNvGrpSpPr>
          <p:nvPr/>
        </p:nvGrpSpPr>
        <p:grpSpPr bwMode="auto">
          <a:xfrm>
            <a:off x="1763713" y="165100"/>
            <a:ext cx="6048375" cy="2081213"/>
            <a:chOff x="-980820" y="88492"/>
            <a:chExt cx="9873996" cy="1857643"/>
          </a:xfrm>
        </p:grpSpPr>
        <p:sp>
          <p:nvSpPr>
            <p:cNvPr id="8" name="Horizontal Scroll 7"/>
            <p:cNvSpPr/>
            <p:nvPr/>
          </p:nvSpPr>
          <p:spPr>
            <a:xfrm>
              <a:off x="-980820" y="88492"/>
              <a:ext cx="9873996" cy="1252598"/>
            </a:xfrm>
            <a:prstGeom prst="horizontalScroll">
              <a:avLst/>
            </a:prstGeom>
            <a:solidFill>
              <a:srgbClr val="A5F23E"/>
            </a:solidFill>
            <a:ln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374386" y="323708"/>
              <a:ext cx="8754425" cy="16224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lv-LV" altLang="en-US" sz="2800" b="1" dirty="0">
                  <a:solidFill>
                    <a:srgbClr val="2D5C1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Konkursa «Laukiem būt!» kategorijas</a:t>
              </a:r>
              <a:endParaRPr lang="en-US" altLang="en-US" sz="2800" b="1" dirty="0">
                <a:solidFill>
                  <a:srgbClr val="2D5C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lv-LV" altLang="en-US" sz="2800" b="1" dirty="0">
                <a:solidFill>
                  <a:srgbClr val="2D5C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en-US" altLang="en-US" sz="3200" b="1" dirty="0">
                <a:solidFill>
                  <a:srgbClr val="2D5C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4500563" y="5665788"/>
            <a:ext cx="3675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v-LV" altLang="en-US" sz="2400" b="1" u="sng">
                <a:solidFill>
                  <a:srgbClr val="FF0000"/>
                </a:solidFill>
              </a:rPr>
              <a:t>Ādažu čipsu secbalva: </a:t>
            </a:r>
            <a:r>
              <a:rPr lang="lv-LV" altLang="en-US" sz="2400">
                <a:solidFill>
                  <a:srgbClr val="FF0000"/>
                </a:solidFill>
              </a:rPr>
              <a:t>EUR 3000 (pārtikas pārstrāde) </a:t>
            </a:r>
            <a:endParaRPr lang="en-US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 bwMode="auto">
          <a:xfrm>
            <a:off x="3059113" y="119063"/>
            <a:ext cx="4132262" cy="1116012"/>
          </a:xfrm>
          <a:prstGeom prst="horizontalScroll">
            <a:avLst/>
          </a:prstGeom>
          <a:solidFill>
            <a:srgbClr val="A5F23E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9113" y="446088"/>
            <a:ext cx="46815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lv-LV" sz="2800" b="1" dirty="0">
                <a:solidFill>
                  <a:srgbClr val="2D5C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Rezultāti</a:t>
            </a:r>
          </a:p>
        </p:txBody>
      </p:sp>
      <p:graphicFrame>
        <p:nvGraphicFramePr>
          <p:cNvPr id="6" name="Group 3"/>
          <p:cNvGraphicFramePr>
            <a:graphicFrameLocks/>
          </p:cNvGraphicFramePr>
          <p:nvPr/>
        </p:nvGraphicFramePr>
        <p:xfrm>
          <a:off x="652463" y="1773238"/>
          <a:ext cx="8137525" cy="4011612"/>
        </p:xfrm>
        <a:graphic>
          <a:graphicData uri="http://schemas.openxmlformats.org/drawingml/2006/table">
            <a:tbl>
              <a:tblPr/>
              <a:tblGrid>
                <a:gridCol w="4464837"/>
                <a:gridCol w="1179830"/>
                <a:gridCol w="1196615"/>
                <a:gridCol w="1296243"/>
              </a:tblGrid>
              <a:tr h="5374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Gadi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2012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9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Dalībnieki informatīvajās dienās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321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324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85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Dalībnieki mācībās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91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200 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227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01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Konkursam iesniegti biznesa plāni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36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91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Naudas balvas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v-LV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64B00"/>
                          </a:solidFill>
                          <a:effectLst/>
                          <a:latin typeface="Arial" charset="0"/>
                        </a:rPr>
                        <a:t>48 </a:t>
                      </a:r>
                    </a:p>
                  </a:txBody>
                  <a:tcPr marL="91447" marR="91447" marT="45716" marB="45716" horzOverflow="overflow">
                    <a:lnL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64B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80" name="Picture 6" descr="http://www.preilupartneriba.lv/faili/upload/lauku_tikls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58788"/>
            <a:ext cx="133191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4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4340" name="Picture 2" descr="K:\INF_NOD\FOTO_JAUNIEŠU KONKURSS_7.11.13\IMG_69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458788"/>
            <a:ext cx="9496425" cy="776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0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lv-LV" sz="3600" b="1" dirty="0" smtClean="0"/>
              <a:t>Uzņēmējdarbības </a:t>
            </a:r>
            <a:r>
              <a:rPr lang="lv-LV" sz="3600" b="1" u="sng" dirty="0" smtClean="0"/>
              <a:t>uzsākšanu </a:t>
            </a:r>
            <a:r>
              <a:rPr lang="lv-LV" sz="3600" b="1" dirty="0" smtClean="0"/>
              <a:t>kavējošie faktori pēc Alsungas novada uzņēmēju domām</a:t>
            </a:r>
            <a:r>
              <a:rPr lang="lv-LV" dirty="0" smtClean="0"/>
              <a:t/>
            </a:r>
            <a:br>
              <a:rPr lang="lv-LV" dirty="0" smtClean="0"/>
            </a:br>
            <a:endParaRPr lang="lv-LV" dirty="0"/>
          </a:p>
        </p:txBody>
      </p:sp>
      <p:grpSp>
        <p:nvGrpSpPr>
          <p:cNvPr id="7" name="Group 6"/>
          <p:cNvGrpSpPr/>
          <p:nvPr/>
        </p:nvGrpSpPr>
        <p:grpSpPr>
          <a:xfrm>
            <a:off x="539730" y="1628800"/>
            <a:ext cx="8064896" cy="4675202"/>
            <a:chOff x="539730" y="1628800"/>
            <a:chExt cx="8064896" cy="4675202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1811441353"/>
                </p:ext>
              </p:extLst>
            </p:nvPr>
          </p:nvGraphicFramePr>
          <p:xfrm>
            <a:off x="683568" y="1628800"/>
            <a:ext cx="7776864" cy="41044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539730" y="5750004"/>
              <a:ext cx="80648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v-LV" sz="1200" i="1" dirty="0"/>
                <a:t>Avots: </a:t>
              </a:r>
              <a:r>
                <a:rPr lang="lv-LV" sz="1200" i="1" dirty="0" smtClean="0"/>
                <a:t>Lienes Kalniņas veidots </a:t>
              </a:r>
              <a:r>
                <a:rPr lang="lv-LV" sz="1200" i="1" dirty="0"/>
                <a:t>pēc pētījumā savāktajiem datiem.</a:t>
              </a:r>
              <a:endParaRPr lang="lv-LV" sz="1200" dirty="0"/>
            </a:p>
            <a:p>
              <a:endParaRPr lang="lv-LV" dirty="0"/>
            </a:p>
          </p:txBody>
        </p:sp>
      </p:grpSp>
    </p:spTree>
    <p:extLst>
      <p:ext uri="{BB962C8B-B14F-4D97-AF65-F5344CB8AC3E}">
        <p14:creationId xmlns:p14="http://schemas.microsoft.com/office/powerpoint/2010/main" val="2518483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pPr lvl="0"/>
            <a:r>
              <a:rPr kumimoji="0" lang="lv-LV" altLang="lv-LV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Kavējošie faktori uzņēmējdarbības </a:t>
            </a:r>
            <a:r>
              <a:rPr kumimoji="0" lang="lv-LV" altLang="lv-LV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attīstībai </a:t>
            </a:r>
            <a:r>
              <a:rPr kumimoji="0" lang="lv-LV" altLang="lv-LV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Alsungas novadā pēc uzņēmēju domām</a:t>
            </a:r>
            <a:r>
              <a:rPr kumimoji="0" lang="lv-LV" altLang="lv-LV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lv-LV" altLang="lv-LV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lv-LV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36283400"/>
              </p:ext>
            </p:extLst>
          </p:nvPr>
        </p:nvGraphicFramePr>
        <p:xfrm>
          <a:off x="827584" y="1828800"/>
          <a:ext cx="7200800" cy="41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5576" y="6393904"/>
            <a:ext cx="422102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Avots: Lienes Kalniņas veidots pēc pētījumā savāktajiem datiem.</a:t>
            </a:r>
            <a:endParaRPr kumimoji="0" lang="lv-LV" altLang="lv-LV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34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smtClean="0"/>
              <a:t>ALTUM piešķirtais atbalsts, 2009 -2014.g.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62500" lnSpcReduction="20000"/>
          </a:bodyPr>
          <a:lstStyle/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sz="2300" dirty="0" smtClean="0"/>
              <a:t>Kopš </a:t>
            </a:r>
            <a:r>
              <a:rPr lang="lv-LV" sz="2300" dirty="0"/>
              <a:t>šobrīd aktīvo atbalsta programmu sākuma 2009.gadā ALTUM </a:t>
            </a:r>
            <a:r>
              <a:rPr lang="lv-LV" sz="2300" dirty="0" smtClean="0"/>
              <a:t>uzņēmēju vajadzībām </a:t>
            </a:r>
            <a:r>
              <a:rPr lang="lv-LV" sz="2300" dirty="0"/>
              <a:t>piešķīrusi 460 miljonus </a:t>
            </a:r>
            <a:r>
              <a:rPr lang="lv-LV" sz="2300" dirty="0" smtClean="0"/>
              <a:t> eiro</a:t>
            </a:r>
            <a:r>
              <a:rPr lang="lv-LV" sz="2300" dirty="0"/>
              <a:t>, atbalstīti 5786 Latvijas </a:t>
            </a:r>
            <a:r>
              <a:rPr lang="lv-LV" sz="2300" dirty="0" smtClean="0"/>
              <a:t>uzņēmēju projekti.</a:t>
            </a:r>
          </a:p>
          <a:p>
            <a:pPr marL="0" indent="0">
              <a:buNone/>
            </a:pPr>
            <a:endParaRPr lang="lv-LV" sz="2300" dirty="0"/>
          </a:p>
          <a:p>
            <a:pPr marL="0" indent="0">
              <a:buNone/>
            </a:pPr>
            <a:r>
              <a:rPr lang="lv-LV" sz="2300" i="1" dirty="0" smtClean="0">
                <a:solidFill>
                  <a:schemeClr val="bg1">
                    <a:lumMod val="65000"/>
                  </a:schemeClr>
                </a:solidFill>
              </a:rPr>
              <a:t>Avots: http</a:t>
            </a:r>
            <a:r>
              <a:rPr lang="lv-LV" sz="2300" i="1" dirty="0">
                <a:solidFill>
                  <a:schemeClr val="bg1">
                    <a:lumMod val="65000"/>
                  </a:schemeClr>
                </a:solidFill>
              </a:rPr>
              <a:t>://www.hipo.lv/ufiles/File/parskati/ALTUM/Parskats_2cet._2014_final.pdf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6" t="34325" r="29722" b="30953"/>
          <a:stretch/>
        </p:blipFill>
        <p:spPr bwMode="auto">
          <a:xfrm>
            <a:off x="395536" y="1700808"/>
            <a:ext cx="815212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93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Piešķirtais atbalsts pa nozarēm</a:t>
            </a:r>
            <a:endParaRPr lang="lv-LV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9" t="29846" r="31584" b="41685"/>
          <a:stretch/>
        </p:blipFill>
        <p:spPr bwMode="auto">
          <a:xfrm>
            <a:off x="51756" y="1844824"/>
            <a:ext cx="877026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5639" y="6056421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i="1" dirty="0">
                <a:solidFill>
                  <a:schemeClr val="bg1">
                    <a:lumMod val="65000"/>
                  </a:schemeClr>
                </a:solidFill>
              </a:rPr>
              <a:t>Avots: http://www.hipo.lv/ufiles/File/parskati/ALTUM/Parskats_2cet._2014_final.pdf</a:t>
            </a:r>
          </a:p>
          <a:p>
            <a:endParaRPr lang="lv-LV" sz="1600" dirty="0"/>
          </a:p>
        </p:txBody>
      </p:sp>
    </p:spTree>
    <p:extLst>
      <p:ext uri="{BB962C8B-B14F-4D97-AF65-F5344CB8AC3E}">
        <p14:creationId xmlns:p14="http://schemas.microsoft.com/office/powerpoint/2010/main" val="151049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dirty="0"/>
              <a:t>273 jauniešu viedoklis (līdz 24 gadiem) par problēmām uzsākot lauksaimniecības uzņēmējdarbībām, 2011.g.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36837" r="6130" b="25284"/>
          <a:stretch/>
        </p:blipFill>
        <p:spPr bwMode="auto">
          <a:xfrm>
            <a:off x="-1" y="2466109"/>
            <a:ext cx="8892481" cy="239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5639" y="6047574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i="1" dirty="0">
                <a:solidFill>
                  <a:schemeClr val="bg1">
                    <a:lumMod val="65000"/>
                  </a:schemeClr>
                </a:solidFill>
              </a:rPr>
              <a:t>Avots: https://spreadsheets.google.com/spreadsheet/gform?key=0AutkNHgNd...</a:t>
            </a:r>
          </a:p>
        </p:txBody>
      </p:sp>
    </p:spTree>
    <p:extLst>
      <p:ext uri="{BB962C8B-B14F-4D97-AF65-F5344CB8AC3E}">
        <p14:creationId xmlns:p14="http://schemas.microsoft.com/office/powerpoint/2010/main" val="3994354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lv-LV" altLang="lv-LV" sz="3600" b="1" smtClean="0">
                <a:solidFill>
                  <a:srgbClr val="006600"/>
                </a:solidFill>
              </a:rPr>
              <a:t>Ekonomiskās aktivitātes veicināšanas programma</a:t>
            </a:r>
            <a:endParaRPr lang="en-US" altLang="lv-LV" sz="360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967287"/>
          </a:xfrm>
        </p:spPr>
        <p:txBody>
          <a:bodyPr/>
          <a:lstStyle/>
          <a:p>
            <a:r>
              <a:rPr lang="lv-LV" altLang="lv-LV" sz="2600" b="1" smtClean="0"/>
              <a:t>Latgales reģionā (Balvi, Daugavpils, Krāslava, Ludza, Preiļi, Rēzekne) programmā iesaistīti 382 uzņēmēji;</a:t>
            </a:r>
          </a:p>
          <a:p>
            <a:r>
              <a:rPr lang="lv-LV" altLang="lv-LV" sz="2600" b="1" smtClean="0"/>
              <a:t>143 saimniecībām piesaistīti speciālisti/ eksperti:</a:t>
            </a:r>
          </a:p>
          <a:p>
            <a:pPr lvl="1"/>
            <a:r>
              <a:rPr lang="lv-LV" altLang="lv-LV" sz="2000" smtClean="0"/>
              <a:t>Piesaistīti piena lopkopības un augkopības speciālisti</a:t>
            </a:r>
          </a:p>
          <a:p>
            <a:pPr lvl="1"/>
            <a:r>
              <a:rPr lang="lv-LV" altLang="lv-LV" sz="2000" smtClean="0"/>
              <a:t>Apmeklētas un sniegtas konsultācijas visām biškopības saimniecībām;</a:t>
            </a:r>
          </a:p>
          <a:p>
            <a:pPr lvl="1"/>
            <a:r>
              <a:rPr lang="lv-LV" altLang="lv-LV" sz="2000" smtClean="0"/>
              <a:t>Apmeklētas augļkopības un dārzeņkopības saimniecības;</a:t>
            </a:r>
          </a:p>
          <a:p>
            <a:pPr algn="just"/>
            <a:r>
              <a:rPr lang="lv-LV" altLang="lv-LV" sz="2600" b="1" smtClean="0"/>
              <a:t>Programmā ar LLKC Rēzeknes biroja konsultantu palīdzību izveidots lauksaimniecības kooperatīvs.</a:t>
            </a:r>
          </a:p>
          <a:p>
            <a:endParaRPr lang="lv-LV" altLang="lv-LV" smtClean="0"/>
          </a:p>
          <a:p>
            <a:endParaRPr lang="en-US" altLang="lv-LV" smtClean="0"/>
          </a:p>
          <a:p>
            <a:endParaRPr lang="en-US" altLang="lv-LV" smtClean="0"/>
          </a:p>
        </p:txBody>
      </p:sp>
    </p:spTree>
    <p:extLst>
      <p:ext uri="{BB962C8B-B14F-4D97-AF65-F5344CB8AC3E}">
        <p14:creationId xmlns:p14="http://schemas.microsoft.com/office/powerpoint/2010/main" val="2039491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altLang="lv-LV" sz="3200" b="1" smtClean="0">
                <a:solidFill>
                  <a:srgbClr val="006600"/>
                </a:solidFill>
              </a:rPr>
              <a:t>Klientu galvenās saimnieciskās </a:t>
            </a:r>
            <a:br>
              <a:rPr lang="lv-LV" altLang="lv-LV" sz="3200" b="1" smtClean="0">
                <a:solidFill>
                  <a:srgbClr val="006600"/>
                </a:solidFill>
              </a:rPr>
            </a:br>
            <a:r>
              <a:rPr lang="lv-LV" altLang="lv-LV" sz="3200" b="1" smtClean="0">
                <a:solidFill>
                  <a:srgbClr val="006600"/>
                </a:solidFill>
              </a:rPr>
              <a:t>darbības nozares, %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86017" y="1484784"/>
          <a:ext cx="885698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79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lv-LV" altLang="lv-LV" sz="3600" b="1" smtClean="0">
                <a:solidFill>
                  <a:srgbClr val="006600"/>
                </a:solidFill>
              </a:rPr>
              <a:t>Jaunu uzņēmumu radīšana</a:t>
            </a:r>
            <a:endParaRPr lang="en-US" altLang="lv-LV" sz="3600" b="1" smtClean="0">
              <a:solidFill>
                <a:srgbClr val="00660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755576" y="1484784"/>
          <a:ext cx="7776864" cy="494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18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efaul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efaul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307</Words>
  <Application>Microsoft Office PowerPoint</Application>
  <PresentationFormat>On-screen Show (4:3)</PresentationFormat>
  <Paragraphs>83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Mazo un vidējo uzņēmumu izaugsme un finanšu pieejamība</vt:lpstr>
      <vt:lpstr>Uzņēmējdarbības uzsākšanu kavējošie faktori pēc Alsungas novada uzņēmēju domām </vt:lpstr>
      <vt:lpstr>Kavējošie faktori uzņēmējdarbības attīstībai Alsungas novadā pēc uzņēmēju domām </vt:lpstr>
      <vt:lpstr>ALTUM piešķirtais atbalsts, 2009 -2014.g.</vt:lpstr>
      <vt:lpstr>Piešķirtais atbalsts pa nozarēm</vt:lpstr>
      <vt:lpstr>273 jauniešu viedoklis (līdz 24 gadiem) par problēmām uzsākot lauksaimniecības uzņēmējdarbībām, 2011.g.</vt:lpstr>
      <vt:lpstr>Ekonomiskās aktivitātes veicināšanas programma</vt:lpstr>
      <vt:lpstr>Klientu galvenās saimnieciskās  darbības nozares, %</vt:lpstr>
      <vt:lpstr>Jaunu uzņēmumu radīšana</vt:lpstr>
      <vt:lpstr>Jaunradīto darbavietu skaits</vt:lpstr>
      <vt:lpstr>Finansējuma piesaiste  2012. gadā, % no uzņēmējiem</vt:lpstr>
      <vt:lpstr>VLT aktivitāte «Atbalsts lauku jauniešiem uzņēmējdarbības veicināšanai»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Liene Kalniņa</dc:creator>
  <cp:lastModifiedBy>Ilze Rūtenberga</cp:lastModifiedBy>
  <cp:revision>14</cp:revision>
  <dcterms:created xsi:type="dcterms:W3CDTF">2014-12-02T13:43:47Z</dcterms:created>
  <dcterms:modified xsi:type="dcterms:W3CDTF">2014-12-17T09:29:53Z</dcterms:modified>
</cp:coreProperties>
</file>