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ppt/charts/chart15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6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5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7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notesSlides/notesSlide8.xml" ContentType="application/vnd.openxmlformats-officedocument.presentationml.notesSlid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6.xml" ContentType="application/vnd.ms-office.chartcolorstyle+xml"/>
  <Override PartName="/ppt/charts/style16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19.xml" ContentType="application/vnd.ms-office.chartcolorstyle+xml"/>
  <Override PartName="/ppt/charts/style19.xml" ContentType="application/vnd.ms-office.chartstyle+xml"/>
  <Override PartName="/ppt/charts/colors20.xml" ContentType="application/vnd.ms-office.chartcolorstyle+xml"/>
  <Override PartName="/ppt/charts/style20.xml" ContentType="application/vnd.ms-office.chartstyle+xml"/>
  <Override PartName="/ppt/charts/colors21.xml" ContentType="application/vnd.ms-office.chartcolorstyle+xml"/>
  <Override PartName="/ppt/charts/style21.xml" ContentType="application/vnd.ms-office.chartstyle+xml"/>
  <Override PartName="/ppt/charts/colors22.xml" ContentType="application/vnd.ms-office.chartcolorstyle+xml"/>
  <Override PartName="/ppt/charts/style22.xml" ContentType="application/vnd.ms-office.chartstyle+xml"/>
  <Override PartName="/ppt/charts/colors23.xml" ContentType="application/vnd.ms-office.chartcolorstyle+xml"/>
  <Override PartName="/ppt/charts/style23.xml" ContentType="application/vnd.ms-office.chartstyle+xml"/>
  <Override PartName="/ppt/charts/colors24.xml" ContentType="application/vnd.ms-office.chartcolorstyle+xml"/>
  <Override PartName="/ppt/charts/style24.xml" ContentType="application/vnd.ms-office.chartstyle+xml"/>
  <Override PartName="/ppt/charts/colors25.xml" ContentType="application/vnd.ms-office.chartcolorstyle+xml"/>
  <Override PartName="/ppt/charts/style25.xml" ContentType="application/vnd.ms-office.chartstyle+xml"/>
  <Override PartName="/ppt/charts/colors26.xml" ContentType="application/vnd.ms-office.chartcolorstyle+xml"/>
  <Override PartName="/ppt/charts/style26.xml" ContentType="application/vnd.ms-office.chartstyle+xml"/>
  <Override PartName="/ppt/charts/colors27.xml" ContentType="application/vnd.ms-office.chartcolorstyle+xml"/>
  <Override PartName="/ppt/charts/style27.xml" ContentType="application/vnd.ms-office.chartstyle+xml"/>
  <Override PartName="/ppt/charts/colors28.xml" ContentType="application/vnd.ms-office.chartcolorstyle+xml"/>
  <Override PartName="/ppt/charts/style28.xml" ContentType="application/vnd.ms-office.chartstyle+xml"/>
  <Override PartName="/ppt/charts/colors29.xml" ContentType="application/vnd.ms-office.chartcolorstyle+xml"/>
  <Override PartName="/ppt/charts/style2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4"/>
  </p:notesMasterIdLst>
  <p:handoutMasterIdLst>
    <p:handoutMasterId r:id="rId25"/>
  </p:handoutMasterIdLst>
  <p:sldIdLst>
    <p:sldId id="257" r:id="rId2"/>
    <p:sldId id="418" r:id="rId3"/>
    <p:sldId id="426" r:id="rId4"/>
    <p:sldId id="400" r:id="rId5"/>
    <p:sldId id="401" r:id="rId6"/>
    <p:sldId id="409" r:id="rId7"/>
    <p:sldId id="438" r:id="rId8"/>
    <p:sldId id="403" r:id="rId9"/>
    <p:sldId id="433" r:id="rId10"/>
    <p:sldId id="420" r:id="rId11"/>
    <p:sldId id="421" r:id="rId12"/>
    <p:sldId id="405" r:id="rId13"/>
    <p:sldId id="435" r:id="rId14"/>
    <p:sldId id="430" r:id="rId15"/>
    <p:sldId id="431" r:id="rId16"/>
    <p:sldId id="432" r:id="rId17"/>
    <p:sldId id="408" r:id="rId18"/>
    <p:sldId id="414" r:id="rId19"/>
    <p:sldId id="422" r:id="rId20"/>
    <p:sldId id="436" r:id="rId21"/>
    <p:sldId id="437" r:id="rId22"/>
    <p:sldId id="439" r:id="rId23"/>
  </p:sldIdLst>
  <p:sldSz cx="9144000" cy="6858000" type="screen4x3"/>
  <p:notesSz cx="7010400" cy="92964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F39C12"/>
    <a:srgbClr val="9BBB59"/>
    <a:srgbClr val="FFFFFF"/>
    <a:srgbClr val="2980B9"/>
    <a:srgbClr val="4BACC6"/>
    <a:srgbClr val="C0504D"/>
    <a:srgbClr val="C00000"/>
    <a:srgbClr val="16A085"/>
    <a:srgbClr val="2C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Gaišs stils 1 - izcēlum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6837" autoAdjust="0"/>
  </p:normalViewPr>
  <p:slideViewPr>
    <p:cSldViewPr>
      <p:cViewPr>
        <p:scale>
          <a:sx n="81" d="100"/>
          <a:sy n="81" d="100"/>
        </p:scale>
        <p:origin x="-82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ndra.ruluka\AppData\Local\Microsoft\Windows\INetCache\Content.Outlook\G7VO56LQ\TM.xlsx" TargetMode="External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\\fs-01\users$\Baiba.Konecnija\Desktop\12.07.2017%20KLP%20n&#257;kotnes%20prezent&#257;cia__LLKC%20konf\v\klp%2020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openxmlformats.org/officeDocument/2006/relationships/chartUserShapes" Target="../drawings/drawing4.xml"/><Relationship Id="rId1" Type="http://schemas.openxmlformats.org/officeDocument/2006/relationships/oleObject" Target="file:///\\fs-01\users$\Baiba.Konecnija\Desktop\12.07.2017%20KLP%20n&#257;kotnes%20prezent&#257;cia__LLKC%20konf\v\klp%2020.xlsx" TargetMode="External"/><Relationship Id="rId4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\\fs-01\users$\Baiba.Konecnija\Desktop\Gr&#257;mata2-Indra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\\fs-01\users$\Baiba.Konecnija\Desktop\Gr&#257;mata2-Indra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openxmlformats.org/officeDocument/2006/relationships/oleObject" Target="file:///\\fs-01\users$\Baiba.Konecnija\Desktop\Gr&#257;mata2-Indra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openxmlformats.org/officeDocument/2006/relationships/oleObject" Target="file:///\\fs-01\users$\Baiba.Konecnija\Desktop\Gr&#257;mata2-Indra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oleObject" Target="file:///\\fs-01\users$\Baiba.Konecnija\Desktop\ANDRIS_Kopija%20no%20zalinasana2017nakotnei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oleObject" Target="file:///\\fs-01\users$\Baiba.Konecnija\Desktop\ANDRIS_Kopija%20no%20zalinasana2017nakotnei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oleObject" Target="file:///\\fs-01\users$\Baiba.Konecnija\Desktop\ANDRIS_Kopija%20no%20zalinasana2017nakotnei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\\fs-01\users$\Elina.Dimanta\My%20Documents\Prezentacijas\2017\TM.xlsx" TargetMode="External"/><Relationship Id="rId4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ColorStyle" Target="colors19.xml"/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3.xlsx"/><Relationship Id="rId4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package" Target="../embeddings/Microsoft_Excel_Worksheet4.xlsx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package" Target="../embeddings/Microsoft_Excel_Worksheet5.xlsx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Style" Target="style22.xml"/><Relationship Id="rId2" Type="http://schemas.microsoft.com/office/2011/relationships/chartColorStyle" Target="colors22.xml"/><Relationship Id="rId1" Type="http://schemas.openxmlformats.org/officeDocument/2006/relationships/package" Target="../embeddings/Microsoft_Excel_Worksheet6.xlsx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Style" Target="style23.xml"/><Relationship Id="rId2" Type="http://schemas.microsoft.com/office/2011/relationships/chartColorStyle" Target="colors23.xml"/><Relationship Id="rId1" Type="http://schemas.openxmlformats.org/officeDocument/2006/relationships/package" Target="../embeddings/Microsoft_Excel_Worksheet7.xlsx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24.xml"/><Relationship Id="rId2" Type="http://schemas.microsoft.com/office/2011/relationships/chartColorStyle" Target="colors24.xml"/><Relationship Id="rId1" Type="http://schemas.openxmlformats.org/officeDocument/2006/relationships/package" Target="../embeddings/Microsoft_Excel_Worksheet8.xlsx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25.xml"/><Relationship Id="rId2" Type="http://schemas.microsoft.com/office/2011/relationships/chartColorStyle" Target="colors25.xml"/><Relationship Id="rId1" Type="http://schemas.openxmlformats.org/officeDocument/2006/relationships/package" Target="../embeddings/Microsoft_Excel_Worksheet9.xlsx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Style" Target="style26.xml"/><Relationship Id="rId2" Type="http://schemas.microsoft.com/office/2011/relationships/chartColorStyle" Target="colors26.xml"/><Relationship Id="rId1" Type="http://schemas.openxmlformats.org/officeDocument/2006/relationships/oleObject" Target="file:///\\fs-01\users$\Baiba.Konecnija\Desktop\12.07.2017%20KLP%20n&#257;kotnes%20prezent&#257;cia__LLKC%20konf\v\klp%2020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Style" Target="style27.xml"/><Relationship Id="rId2" Type="http://schemas.microsoft.com/office/2011/relationships/chartColorStyle" Target="colors27.xml"/><Relationship Id="rId1" Type="http://schemas.openxmlformats.org/officeDocument/2006/relationships/package" Target="../embeddings/Microsoft_Excel_Worksheet10.xlsx"/></Relationships>
</file>

<file path=ppt/charts/_rels/chart29.xml.rels><?xml version="1.0" encoding="UTF-8" standalone="yes"?>
<Relationships xmlns="http://schemas.openxmlformats.org/package/2006/relationships"><Relationship Id="rId3" Type="http://schemas.microsoft.com/office/2011/relationships/chartStyle" Target="style28.xml"/><Relationship Id="rId2" Type="http://schemas.microsoft.com/office/2011/relationships/chartColorStyle" Target="colors28.xml"/><Relationship Id="rId1" Type="http://schemas.openxmlformats.org/officeDocument/2006/relationships/oleObject" Target="file:///\\server\LR%20ZM\Tirgus%20un%20tiesa%20atbalsta%20departaments\Tieso%20maksajumu%20nodala\IP%20dokumenti\12.07.2017%20KLP%20n&#257;kotnes%20prezent&#257;cia__LLKC%20konf\klp%2020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fs-01\users$\Elina.Dimanta\My%20Documents\Prezentacijas\2017\TM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microsoft.com/office/2011/relationships/chartStyle" Target="style29.xml"/><Relationship Id="rId2" Type="http://schemas.microsoft.com/office/2011/relationships/chartColorStyle" Target="colors29.xml"/><Relationship Id="rId1" Type="http://schemas.openxmlformats.org/officeDocument/2006/relationships/oleObject" Target="file:///\\fs-01\users$\Baiba.Konecnija\Desktop\prezent&#257;cijas\latvijas%20lauksaimniec&#299;ba%20-%20prezent&#257;cija%203%20valod&#257;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fileserver\dokumenti\ELGF\Tiesie%20maksajumi\Statistika\TM%20un%20LAP%20aploksnes_PRECIZETS_20092017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chartUserShapes" Target="../drawings/drawing3.xml"/><Relationship Id="rId1" Type="http://schemas.openxmlformats.org/officeDocument/2006/relationships/oleObject" Target="file:///\\fs-01\users$\Baiba.Konecnija\Desktop\12.07.2017%20KLP%20n&#257;kotnes%20prezent&#257;cia__LLKC%20konf\v\klp%2020.xlsx" TargetMode="External"/><Relationship Id="rId4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fs-01\users$\Baiba.Konecnija\Desktop\12.07.2017%20KLP%20n&#257;kotnes%20prezent&#257;cia__LLKC%20konf\v\klp%2020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\\fs-01\users$\Baiba.Konecnija\Desktop\12.07.2017%20KLP%20n&#257;kotnes%20prezent&#257;cia__LLKC%20konf\v\klp%2020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\\fs-01\users$\Baiba.Konecnija\Desktop\12.07.2017%20KLP%20n&#257;kotnes%20prezent&#257;cia__LLKC%20konf\v\klp%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00225932750767E-2"/>
          <c:y val="5.6742244228253247E-2"/>
          <c:w val="0.96410228844304657"/>
          <c:h val="0.6833863401578929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'uz 2009 ha_17_20'!$D$5</c:f>
              <c:strCache>
                <c:ptCount val="1"/>
                <c:pt idx="0">
                  <c:v>2020.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4F-43C1-A05F-7818605489D9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4F-43C1-A05F-7818605489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'uz 2009 ha_17_20'!$A$6:$A$35</c:f>
              <c:strCache>
                <c:ptCount val="30"/>
                <c:pt idx="0">
                  <c:v>Horvātija</c:v>
                </c:pt>
                <c:pt idx="1">
                  <c:v>Latvija</c:v>
                </c:pt>
                <c:pt idx="2">
                  <c:v>Igaunija</c:v>
                </c:pt>
                <c:pt idx="3">
                  <c:v>Lietuva</c:v>
                </c:pt>
                <c:pt idx="4">
                  <c:v>Rumānija</c:v>
                </c:pt>
                <c:pt idx="5">
                  <c:v>Portugāle</c:v>
                </c:pt>
                <c:pt idx="6">
                  <c:v>Slovākija</c:v>
                </c:pt>
                <c:pt idx="7">
                  <c:v>Polija</c:v>
                </c:pt>
                <c:pt idx="8">
                  <c:v>Lielbritānija</c:v>
                </c:pt>
                <c:pt idx="9">
                  <c:v>Bulgārija</c:v>
                </c:pt>
                <c:pt idx="10">
                  <c:v>Zviedrija</c:v>
                </c:pt>
                <c:pt idx="11">
                  <c:v>Somija</c:v>
                </c:pt>
                <c:pt idx="12">
                  <c:v>Spānija</c:v>
                </c:pt>
                <c:pt idx="13">
                  <c:v>Čehija</c:v>
                </c:pt>
                <c:pt idx="14">
                  <c:v>Ungārija</c:v>
                </c:pt>
                <c:pt idx="15">
                  <c:v>Austrija</c:v>
                </c:pt>
                <c:pt idx="16">
                  <c:v>ES-28</c:v>
                </c:pt>
                <c:pt idx="17">
                  <c:v>Īrija</c:v>
                </c:pt>
                <c:pt idx="18">
                  <c:v>ES-27</c:v>
                </c:pt>
                <c:pt idx="19">
                  <c:v>Luksmeburga</c:v>
                </c:pt>
                <c:pt idx="20">
                  <c:v>Francija</c:v>
                </c:pt>
                <c:pt idx="21">
                  <c:v>Vācija</c:v>
                </c:pt>
                <c:pt idx="22">
                  <c:v>Slovēnija</c:v>
                </c:pt>
                <c:pt idx="23">
                  <c:v>Dānija</c:v>
                </c:pt>
                <c:pt idx="24">
                  <c:v>Kipra</c:v>
                </c:pt>
                <c:pt idx="25">
                  <c:v>Grieķija</c:v>
                </c:pt>
                <c:pt idx="26">
                  <c:v>Itālija</c:v>
                </c:pt>
                <c:pt idx="27">
                  <c:v>Beļģija</c:v>
                </c:pt>
                <c:pt idx="28">
                  <c:v>Nīderlande</c:v>
                </c:pt>
                <c:pt idx="29">
                  <c:v>Malta</c:v>
                </c:pt>
              </c:strCache>
            </c:strRef>
          </c:cat>
          <c:val>
            <c:numRef>
              <c:f>'uz 2009 ha_17_20'!$D$6:$D$35</c:f>
              <c:numCache>
                <c:formatCode>0</c:formatCode>
                <c:ptCount val="30"/>
                <c:pt idx="0">
                  <c:v>200.95436004002153</c:v>
                </c:pt>
                <c:pt idx="1">
                  <c:v>195.78468689737591</c:v>
                </c:pt>
                <c:pt idx="2">
                  <c:v>195.78503712454958</c:v>
                </c:pt>
                <c:pt idx="3">
                  <c:v>195.78468486242232</c:v>
                </c:pt>
                <c:pt idx="4">
                  <c:v>195.7845516612515</c:v>
                </c:pt>
                <c:pt idx="5">
                  <c:v>198.84670866405057</c:v>
                </c:pt>
                <c:pt idx="6">
                  <c:v>210.22553729752897</c:v>
                </c:pt>
                <c:pt idx="7">
                  <c:v>216.35287380860865</c:v>
                </c:pt>
                <c:pt idx="8">
                  <c:v>225.302131921399</c:v>
                </c:pt>
                <c:pt idx="9">
                  <c:v>228.00821101236608</c:v>
                </c:pt>
                <c:pt idx="10">
                  <c:v>229.16854974671756</c:v>
                </c:pt>
                <c:pt idx="11">
                  <c:v>230.27897399792207</c:v>
                </c:pt>
                <c:pt idx="12">
                  <c:v>232.71791952515096</c:v>
                </c:pt>
                <c:pt idx="13">
                  <c:v>248.58633643683299</c:v>
                </c:pt>
                <c:pt idx="14">
                  <c:v>250.99450867069174</c:v>
                </c:pt>
                <c:pt idx="15">
                  <c:v>253.44886967354267</c:v>
                </c:pt>
                <c:pt idx="16">
                  <c:v>260</c:v>
                </c:pt>
                <c:pt idx="17">
                  <c:v>261.16680640809324</c:v>
                </c:pt>
                <c:pt idx="18">
                  <c:v>264</c:v>
                </c:pt>
                <c:pt idx="19">
                  <c:v>268.80060464256138</c:v>
                </c:pt>
                <c:pt idx="20">
                  <c:v>280.69139333959163</c:v>
                </c:pt>
                <c:pt idx="21">
                  <c:v>297.57817824265157</c:v>
                </c:pt>
                <c:pt idx="22">
                  <c:v>302.49265045448914</c:v>
                </c:pt>
                <c:pt idx="23">
                  <c:v>331.52455111196798</c:v>
                </c:pt>
                <c:pt idx="24">
                  <c:v>338.49676068001367</c:v>
                </c:pt>
                <c:pt idx="25">
                  <c:v>349.98426382280724</c:v>
                </c:pt>
                <c:pt idx="26">
                  <c:v>363.19703538956645</c:v>
                </c:pt>
                <c:pt idx="27">
                  <c:v>386.09682795489402</c:v>
                </c:pt>
                <c:pt idx="28">
                  <c:v>403.37762737704577</c:v>
                </c:pt>
                <c:pt idx="29">
                  <c:v>639.87445414847161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B4F-43C1-A05F-781860548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2"/>
        <c:axId val="34829440"/>
        <c:axId val="34830976"/>
      </c:barChart>
      <c:lineChart>
        <c:grouping val="standard"/>
        <c:varyColors val="0"/>
        <c:ser>
          <c:idx val="0"/>
          <c:order val="0"/>
          <c:tx>
            <c:strRef>
              <c:f>'uz 2009 ha_17_20'!$B$5</c:f>
              <c:strCache>
                <c:ptCount val="1"/>
                <c:pt idx="0">
                  <c:v>Vidēji ES 2020 = 260 EUR/ha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7"/>
              <c:layout>
                <c:manualLayout>
                  <c:x val="-0.83951681686917745"/>
                  <c:y val="-3.3851114823903315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6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/>
                      <a:t>260</a:t>
                    </a:r>
                  </a:p>
                </c:rich>
              </c:tx>
              <c:spPr>
                <a:solidFill>
                  <a:srgbClr val="FFC000"/>
                </a:solidFill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B4F-43C1-A05F-7818605489D9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'uz 2009 ha_17_20'!$A$6:$A$35</c:f>
              <c:strCache>
                <c:ptCount val="30"/>
                <c:pt idx="0">
                  <c:v>Horvātija</c:v>
                </c:pt>
                <c:pt idx="1">
                  <c:v>Latvija</c:v>
                </c:pt>
                <c:pt idx="2">
                  <c:v>Igaunija</c:v>
                </c:pt>
                <c:pt idx="3">
                  <c:v>Lietuva</c:v>
                </c:pt>
                <c:pt idx="4">
                  <c:v>Rumānija</c:v>
                </c:pt>
                <c:pt idx="5">
                  <c:v>Portugāle</c:v>
                </c:pt>
                <c:pt idx="6">
                  <c:v>Slovākija</c:v>
                </c:pt>
                <c:pt idx="7">
                  <c:v>Polija</c:v>
                </c:pt>
                <c:pt idx="8">
                  <c:v>Lielbritānija</c:v>
                </c:pt>
                <c:pt idx="9">
                  <c:v>Bulgārija</c:v>
                </c:pt>
                <c:pt idx="10">
                  <c:v>Zviedrija</c:v>
                </c:pt>
                <c:pt idx="11">
                  <c:v>Somija</c:v>
                </c:pt>
                <c:pt idx="12">
                  <c:v>Spānija</c:v>
                </c:pt>
                <c:pt idx="13">
                  <c:v>Čehija</c:v>
                </c:pt>
                <c:pt idx="14">
                  <c:v>Ungārija</c:v>
                </c:pt>
                <c:pt idx="15">
                  <c:v>Austrija</c:v>
                </c:pt>
                <c:pt idx="16">
                  <c:v>ES-28</c:v>
                </c:pt>
                <c:pt idx="17">
                  <c:v>Īrija</c:v>
                </c:pt>
                <c:pt idx="18">
                  <c:v>ES-27</c:v>
                </c:pt>
                <c:pt idx="19">
                  <c:v>Luksmeburga</c:v>
                </c:pt>
                <c:pt idx="20">
                  <c:v>Francija</c:v>
                </c:pt>
                <c:pt idx="21">
                  <c:v>Vācija</c:v>
                </c:pt>
                <c:pt idx="22">
                  <c:v>Slovēnija</c:v>
                </c:pt>
                <c:pt idx="23">
                  <c:v>Dānija</c:v>
                </c:pt>
                <c:pt idx="24">
                  <c:v>Kipra</c:v>
                </c:pt>
                <c:pt idx="25">
                  <c:v>Grieķija</c:v>
                </c:pt>
                <c:pt idx="26">
                  <c:v>Itālija</c:v>
                </c:pt>
                <c:pt idx="27">
                  <c:v>Beļģija</c:v>
                </c:pt>
                <c:pt idx="28">
                  <c:v>Nīderlande</c:v>
                </c:pt>
                <c:pt idx="29">
                  <c:v>Malta</c:v>
                </c:pt>
              </c:strCache>
            </c:strRef>
          </c:cat>
          <c:val>
            <c:numRef>
              <c:f>'uz 2009 ha_17_20'!$B$6:$B$35</c:f>
              <c:numCache>
                <c:formatCode>0</c:formatCode>
                <c:ptCount val="30"/>
                <c:pt idx="0">
                  <c:v>260</c:v>
                </c:pt>
                <c:pt idx="1">
                  <c:v>260</c:v>
                </c:pt>
                <c:pt idx="2">
                  <c:v>260</c:v>
                </c:pt>
                <c:pt idx="3">
                  <c:v>260</c:v>
                </c:pt>
                <c:pt idx="4">
                  <c:v>260</c:v>
                </c:pt>
                <c:pt idx="5">
                  <c:v>260</c:v>
                </c:pt>
                <c:pt idx="6">
                  <c:v>260</c:v>
                </c:pt>
                <c:pt idx="7">
                  <c:v>260</c:v>
                </c:pt>
                <c:pt idx="8">
                  <c:v>260</c:v>
                </c:pt>
                <c:pt idx="9">
                  <c:v>260</c:v>
                </c:pt>
                <c:pt idx="10">
                  <c:v>260</c:v>
                </c:pt>
                <c:pt idx="11">
                  <c:v>260</c:v>
                </c:pt>
                <c:pt idx="12">
                  <c:v>260</c:v>
                </c:pt>
                <c:pt idx="13">
                  <c:v>260</c:v>
                </c:pt>
                <c:pt idx="14">
                  <c:v>260</c:v>
                </c:pt>
                <c:pt idx="15">
                  <c:v>260</c:v>
                </c:pt>
                <c:pt idx="16">
                  <c:v>260</c:v>
                </c:pt>
                <c:pt idx="17">
                  <c:v>260</c:v>
                </c:pt>
                <c:pt idx="18">
                  <c:v>260</c:v>
                </c:pt>
                <c:pt idx="19">
                  <c:v>260</c:v>
                </c:pt>
                <c:pt idx="20">
                  <c:v>260</c:v>
                </c:pt>
                <c:pt idx="21">
                  <c:v>260</c:v>
                </c:pt>
                <c:pt idx="22">
                  <c:v>260</c:v>
                </c:pt>
                <c:pt idx="23">
                  <c:v>260</c:v>
                </c:pt>
                <c:pt idx="24">
                  <c:v>260</c:v>
                </c:pt>
                <c:pt idx="25">
                  <c:v>260</c:v>
                </c:pt>
                <c:pt idx="26">
                  <c:v>260</c:v>
                </c:pt>
                <c:pt idx="27">
                  <c:v>260</c:v>
                </c:pt>
                <c:pt idx="28">
                  <c:v>260</c:v>
                </c:pt>
                <c:pt idx="29">
                  <c:v>260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B4F-43C1-A05F-781860548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829440"/>
        <c:axId val="34830976"/>
      </c:lineChart>
      <c:catAx>
        <c:axId val="3482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34830976"/>
        <c:crosses val="autoZero"/>
        <c:auto val="0"/>
        <c:lblAlgn val="ctr"/>
        <c:lblOffset val="100"/>
        <c:noMultiLvlLbl val="0"/>
      </c:catAx>
      <c:valAx>
        <c:axId val="34830976"/>
        <c:scaling>
          <c:orientation val="minMax"/>
          <c:max val="700"/>
        </c:scaling>
        <c:delete val="1"/>
        <c:axPos val="l"/>
        <c:numFmt formatCode="0" sourceLinked="1"/>
        <c:majorTickMark val="none"/>
        <c:minorTickMark val="none"/>
        <c:tickLblPos val="nextTo"/>
        <c:crossAx val="34829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12112327557474457"/>
          <c:y val="0.41351976646044303"/>
          <c:w val="0.32633371196303856"/>
          <c:h val="7.36800388679864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+mn-lt"/>
          <a:cs typeface="Times New Roman" panose="02020603050405020304" pitchFamily="18" charset="0"/>
        </a:defRPr>
      </a:pPr>
      <a:endParaRPr lang="lv-LV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i="0" cap="all" baseline="0" dirty="0" smtClean="0">
                <a:solidFill>
                  <a:schemeClr val="tx1"/>
                </a:solidFill>
                <a:effectLst/>
              </a:rPr>
              <a:t>201 </a:t>
            </a:r>
            <a:r>
              <a:rPr lang="lv-LV" sz="1800" b="0" i="1" cap="none" baseline="0" dirty="0" smtClean="0">
                <a:solidFill>
                  <a:schemeClr val="tx1"/>
                </a:solidFill>
                <a:effectLst/>
              </a:rPr>
              <a:t>milj. </a:t>
            </a:r>
            <a:r>
              <a:rPr lang="lv-LV" sz="1800" b="0" i="1" cap="all" baseline="0" dirty="0" smtClean="0">
                <a:solidFill>
                  <a:schemeClr val="tx1"/>
                </a:solidFill>
                <a:effectLst/>
              </a:rPr>
              <a:t>EUR</a:t>
            </a:r>
            <a:endParaRPr lang="lv-LV" sz="140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25421653797796545"/>
          <c:y val="1.388888888888888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346827296684874"/>
          <c:y val="0.24991287547389909"/>
          <c:w val="0.66855283813636979"/>
          <c:h val="0.68619276757072034"/>
        </c:manualLayout>
      </c:layout>
      <c:pieChart>
        <c:varyColors val="1"/>
        <c:ser>
          <c:idx val="1"/>
          <c:order val="0"/>
          <c:dPt>
            <c:idx val="0"/>
            <c:bubble3D val="0"/>
            <c:explosion val="5"/>
            <c:spPr>
              <a:solidFill>
                <a:srgbClr val="C0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2C5-461D-9DFF-7373515B1D3E}"/>
              </c:ext>
            </c:extLst>
          </c:dPt>
          <c:dPt>
            <c:idx val="1"/>
            <c:bubble3D val="0"/>
            <c:explosion val="7"/>
            <c:spPr>
              <a:solidFill>
                <a:srgbClr val="2980B9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2C5-461D-9DFF-7373515B1D3E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38100"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2C5-461D-9DFF-7373515B1D3E}"/>
              </c:ext>
            </c:extLst>
          </c:dPt>
          <c:dPt>
            <c:idx val="3"/>
            <c:bubble3D val="0"/>
            <c:spPr>
              <a:solidFill>
                <a:srgbClr val="A6A6A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2C5-461D-9DFF-7373515B1D3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2C5-461D-9DFF-7373515B1D3E}"/>
              </c:ext>
            </c:extLst>
          </c:dPt>
          <c:dLbls>
            <c:dLbl>
              <c:idx val="0"/>
              <c:layout>
                <c:manualLayout>
                  <c:x val="-0.18493525312724207"/>
                  <c:y val="5.092592592592584E-2"/>
                </c:manualLayout>
              </c:layout>
              <c:tx>
                <c:rich>
                  <a:bodyPr/>
                  <a:lstStyle/>
                  <a:p>
                    <a:fld id="{4FFC9952-70A6-4EEB-872B-CD9F6F86217C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/>
                    </a:r>
                    <a:br>
                      <a:rPr lang="en-US" baseline="0" smtClean="0"/>
                    </a:br>
                    <a:fld id="{2FEC1A0A-9838-49BE-92FC-7FF09B97DD44}" type="PERCENTAGE">
                      <a:rPr lang="en-US" baseline="0" smtClean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2C5-461D-9DFF-7373515B1D3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5106159299327315E-3"/>
                  <c:y val="-0.1111111111111111"/>
                </c:manualLayout>
              </c:layout>
              <c:tx>
                <c:rich>
                  <a:bodyPr/>
                  <a:lstStyle/>
                  <a:p>
                    <a:fld id="{37397775-BD89-481F-9526-FD775FB70516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/>
                    </a:r>
                    <a:br>
                      <a:rPr lang="en-US" baseline="0" smtClean="0"/>
                    </a:br>
                    <a:fld id="{E0B410A3-D020-45BB-BD4A-12B445E99BBC}" type="PERCENTAGE">
                      <a:rPr lang="en-US" baseline="0" smtClean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2C5-461D-9DFF-7373515B1D3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8493525312724199"/>
                  <c:y val="-8.7962962962962965E-2"/>
                </c:manualLayout>
              </c:layout>
              <c:tx>
                <c:rich>
                  <a:bodyPr/>
                  <a:lstStyle/>
                  <a:p>
                    <a:fld id="{1C52613D-7681-40E8-BFE8-0335847A6059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/>
                    </a:r>
                    <a:br>
                      <a:rPr lang="en-US" baseline="0" dirty="0" smtClean="0"/>
                    </a:br>
                    <a:fld id="{8046C32F-6696-45A8-B24E-CA0218371AE3}" type="PERCENTAGE">
                      <a:rPr lang="en-US" baseline="0" smtClean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2C5-461D-9DFF-7373515B1D3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623821734775783"/>
                  <c:y val="0.1157407407407407"/>
                </c:manualLayout>
              </c:layout>
              <c:tx>
                <c:rich>
                  <a:bodyPr/>
                  <a:lstStyle/>
                  <a:p>
                    <a:fld id="{F39BE73D-6661-4E81-BCE9-8AB6E7AEB360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/>
                    </a:r>
                    <a:br>
                      <a:rPr lang="en-US" smtClean="0"/>
                    </a:br>
                    <a:fld id="{A70938FA-4D8E-4183-8340-C66F2A279407}" type="PERCENTAGE">
                      <a:rPr lang="en-US" baseline="0" smtClean="0"/>
                      <a:pPr/>
                      <a:t>[PERCENTAGE]</a:t>
                    </a:fld>
                    <a:endParaRPr lang="en-US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2C5-461D-9DFF-7373515B1D3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3.6084927439461768E-2"/>
                  <c:y val="0.14351851851851852"/>
                </c:manualLayout>
              </c:layout>
              <c:tx>
                <c:rich>
                  <a:bodyPr/>
                  <a:lstStyle/>
                  <a:p>
                    <a:fld id="{B966D74D-73AD-4462-A812-547094ACB88C}" type="VALUE">
                      <a:rPr lang="en-US" smtClean="0"/>
                      <a:pPr/>
                      <a:t>[VALUE]</a:t>
                    </a:fld>
                    <a:endParaRPr lang="en-US" baseline="0" dirty="0" smtClean="0"/>
                  </a:p>
                  <a:p>
                    <a:fld id="{1A605470-3ADD-405D-BAE9-DC17290012BB}" type="PERCENTAGE">
                      <a:rPr lang="en-US" baseline="0" smtClean="0"/>
                      <a:pPr/>
                      <a:t>[PERCENTAGE]</a:t>
                    </a:fld>
                    <a:endParaRPr lang="lv-LV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2C5-461D-9DFF-7373515B1D3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lielums_kr!$A$30:$A$34</c:f>
              <c:strCache>
                <c:ptCount val="5"/>
                <c:pt idx="0">
                  <c:v>100.1 līdz 1000.0 ha</c:v>
                </c:pt>
                <c:pt idx="1">
                  <c:v>1000.1 un vairāk ha</c:v>
                </c:pt>
                <c:pt idx="2">
                  <c:v>30.1 līdz 100.0 ha</c:v>
                </c:pt>
                <c:pt idx="3">
                  <c:v>5.1 līdz 30.0 ha</c:v>
                </c:pt>
                <c:pt idx="4">
                  <c:v>līdz 5.0 ha</c:v>
                </c:pt>
              </c:strCache>
            </c:strRef>
          </c:cat>
          <c:val>
            <c:numRef>
              <c:f>lielums_kr!$G$30:$G$34</c:f>
              <c:numCache>
                <c:formatCode>0</c:formatCode>
                <c:ptCount val="5"/>
                <c:pt idx="0">
                  <c:v>87.974572149999759</c:v>
                </c:pt>
                <c:pt idx="1">
                  <c:v>30.129823579999993</c:v>
                </c:pt>
                <c:pt idx="2">
                  <c:v>37.318112909999996</c:v>
                </c:pt>
                <c:pt idx="3">
                  <c:v>36.032045010000154</c:v>
                </c:pt>
                <c:pt idx="4">
                  <c:v>10.214916710000026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2C5-461D-9DFF-7373515B1D3E}"/>
            </c:ext>
          </c:extLst>
        </c:ser>
        <c:ser>
          <c:idx val="0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E2C5-461D-9DFF-7373515B1D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E2C5-461D-9DFF-7373515B1D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E2C5-461D-9DFF-7373515B1D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E2C5-461D-9DFF-7373515B1D3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E2C5-461D-9DFF-7373515B1D3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lielums_kr!$A$30:$A$34</c:f>
              <c:strCache>
                <c:ptCount val="5"/>
                <c:pt idx="0">
                  <c:v>100.1 līdz 1000.0 ha</c:v>
                </c:pt>
                <c:pt idx="1">
                  <c:v>1000.1 un vairāk ha</c:v>
                </c:pt>
                <c:pt idx="2">
                  <c:v>30.1 līdz 100.0 ha</c:v>
                </c:pt>
                <c:pt idx="3">
                  <c:v>5.1 līdz 30.0 ha</c:v>
                </c:pt>
                <c:pt idx="4">
                  <c:v>līdz 5.0 ha</c:v>
                </c:pt>
              </c:strCache>
            </c:strRef>
          </c:cat>
          <c:val>
            <c:numRef>
              <c:f>lielums_kr!$B$30:$B$34</c:f>
              <c:numCache>
                <c:formatCode>General</c:formatCode>
                <c:ptCount val="5"/>
                <c:pt idx="0">
                  <c:v>2845</c:v>
                </c:pt>
                <c:pt idx="1">
                  <c:v>153</c:v>
                </c:pt>
                <c:pt idx="2">
                  <c:v>5715</c:v>
                </c:pt>
                <c:pt idx="3">
                  <c:v>26951</c:v>
                </c:pt>
                <c:pt idx="4">
                  <c:v>25491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E2C5-461D-9DFF-7373515B1D3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cap="all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lv-LV" sz="1600" b="1" i="0" cap="all" baseline="0" dirty="0" smtClean="0">
                <a:solidFill>
                  <a:schemeClr val="tx1"/>
                </a:solidFill>
                <a:effectLst/>
              </a:rPr>
              <a:t>59 </a:t>
            </a:r>
            <a:r>
              <a:rPr lang="lv-LV" sz="1600" b="0" i="1" cap="none" baseline="0" dirty="0" smtClean="0">
                <a:solidFill>
                  <a:schemeClr val="tx1"/>
                </a:solidFill>
                <a:effectLst/>
              </a:rPr>
              <a:t>tūkst. SAIMNIECĪBAS</a:t>
            </a:r>
            <a:endParaRPr lang="lv-LV" sz="1200" cap="none" baseline="0" dirty="0" smtClean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2519285962895588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414213134976048"/>
          <c:y val="0.25444152814231552"/>
          <c:w val="0.59171573730047899"/>
          <c:h val="0.66745953630796151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rgbClr val="C00000"/>
              </a:solidFill>
              <a:ln w="3175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9A-421B-9257-0FCD155F8FCE}"/>
              </c:ext>
            </c:extLst>
          </c:dPt>
          <c:dPt>
            <c:idx val="1"/>
            <c:bubble3D val="0"/>
            <c:explosion val="9"/>
            <c:spPr>
              <a:solidFill>
                <a:srgbClr val="2980B9"/>
              </a:solidFill>
              <a:ln w="38100"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9A-421B-9257-0FCD155F8FCE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38100"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D9A-421B-9257-0FCD155F8FCE}"/>
              </c:ext>
            </c:extLst>
          </c:dPt>
          <c:dPt>
            <c:idx val="3"/>
            <c:bubble3D val="0"/>
            <c:spPr>
              <a:solidFill>
                <a:srgbClr val="A6A6A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D9A-421B-9257-0FCD155F8FC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D9A-421B-9257-0FCD155F8FCE}"/>
              </c:ext>
            </c:extLst>
          </c:dPt>
          <c:dLbls>
            <c:dLbl>
              <c:idx val="0"/>
              <c:layout>
                <c:manualLayout>
                  <c:x val="-6.5668093676569769E-2"/>
                  <c:y val="1.3888888888888878E-2"/>
                </c:manualLayout>
              </c:layout>
              <c:tx>
                <c:rich>
                  <a:bodyPr/>
                  <a:lstStyle/>
                  <a:p>
                    <a:fld id="{773AA83A-8C3E-4098-A8A2-FFF2ED58C9A5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  <a:br>
                      <a:rPr lang="en-US" baseline="0" dirty="0" smtClean="0"/>
                    </a:br>
                    <a:fld id="{B2E3540C-6723-44D2-9D64-505077290D46}" type="PERCENTAGE">
                      <a:rPr lang="en-US" baseline="0" smtClean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D9A-421B-9257-0FCD155F8F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6.5668093676569769E-2"/>
                  <c:y val="2.7777777777777776E-2"/>
                </c:manualLayout>
              </c:layout>
              <c:tx>
                <c:rich>
                  <a:bodyPr/>
                  <a:lstStyle/>
                  <a:p>
                    <a:fld id="{20C4C8D5-C635-4724-B7A6-00083D9AFD67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/>
                    </a:r>
                    <a:br>
                      <a:rPr lang="en-US" dirty="0" smtClean="0"/>
                    </a:br>
                    <a:fld id="{77864FE2-94A5-4E48-A929-43BE359B60CD}" type="PERCENTAGE">
                      <a:rPr lang="en-US" baseline="0" smtClean="0"/>
                      <a:pPr/>
                      <a:t>[PERCENTAGE]</a:t>
                    </a:fld>
                    <a:endParaRPr lang="en-US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D9A-421B-9257-0FCD155F8F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2.8729790983499277E-2"/>
                  <c:y val="0.14814814814814814"/>
                </c:manualLayout>
              </c:layout>
              <c:tx>
                <c:rich>
                  <a:bodyPr/>
                  <a:lstStyle/>
                  <a:p>
                    <a:fld id="{243503B3-333E-4CD9-B11E-763B6E0A4D14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/>
                    </a:r>
                    <a:br>
                      <a:rPr lang="en-US" dirty="0" smtClean="0"/>
                    </a:br>
                    <a:r>
                      <a:rPr lang="en-US" baseline="0" dirty="0" smtClean="0"/>
                      <a:t> </a:t>
                    </a:r>
                    <a:fld id="{6CFFACD3-15DA-4640-9854-D45113DA0CE9}" type="PERCENTAGE">
                      <a:rPr lang="en-US" baseline="0" dirty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D9A-421B-9257-0FCD155F8F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07DF43D-5AE0-4954-8625-37E73C6E804F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D689D351-9135-4C47-BE0E-41F54A979CEF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D9A-421B-9257-0FCD155F8F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25035960714192229"/>
                  <c:y val="6.4814814814814811E-2"/>
                </c:manualLayout>
              </c:layout>
              <c:tx>
                <c:rich>
                  <a:bodyPr/>
                  <a:lstStyle/>
                  <a:p>
                    <a:fld id="{43491E4F-C051-413D-BCA7-A0F77D03D8C7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E727B510-B185-4930-AE91-7DEF10EF3B40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D9A-421B-9257-0FCD155F8F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lielums_kr!$A$30:$A$34</c:f>
              <c:strCache>
                <c:ptCount val="5"/>
                <c:pt idx="0">
                  <c:v>100.1 līdz 1000.0 ha</c:v>
                </c:pt>
                <c:pt idx="1">
                  <c:v>1000.1 un vairāk ha</c:v>
                </c:pt>
                <c:pt idx="2">
                  <c:v>30.1 līdz 100.0 ha</c:v>
                </c:pt>
                <c:pt idx="3">
                  <c:v>5.1 līdz 30.0 ha</c:v>
                </c:pt>
                <c:pt idx="4">
                  <c:v>līdz 5.0 ha</c:v>
                </c:pt>
              </c:strCache>
            </c:strRef>
          </c:cat>
          <c:val>
            <c:numRef>
              <c:f>lielums_kr!$C$30:$C$34</c:f>
              <c:numCache>
                <c:formatCode>0.0</c:formatCode>
                <c:ptCount val="5"/>
                <c:pt idx="0">
                  <c:v>2.8450000000000002</c:v>
                </c:pt>
                <c:pt idx="1">
                  <c:v>0.153</c:v>
                </c:pt>
                <c:pt idx="2">
                  <c:v>5.7149999999999999</c:v>
                </c:pt>
                <c:pt idx="3">
                  <c:v>26.951000000000001</c:v>
                </c:pt>
                <c:pt idx="4">
                  <c:v>25.491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D9A-421B-9257-0FCD155F8FC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4BACC6"/>
              </a:solidFill>
              <a:ln w="38100">
                <a:solidFill>
                  <a:schemeClr val="dk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78-4EFE-BA72-6E250ED3002A}"/>
              </c:ext>
            </c:extLst>
          </c:dPt>
          <c:dPt>
            <c:idx val="1"/>
            <c:bubble3D val="0"/>
            <c:spPr>
              <a:solidFill>
                <a:srgbClr val="F39C1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78-4EFE-BA72-6E250ED3002A}"/>
              </c:ext>
            </c:extLst>
          </c:dPt>
          <c:dPt>
            <c:idx val="2"/>
            <c:bubble3D val="0"/>
            <c:spPr>
              <a:solidFill>
                <a:srgbClr val="C0504D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878-4EFE-BA72-6E250ED3002A}"/>
              </c:ext>
            </c:extLst>
          </c:dPt>
          <c:dPt>
            <c:idx val="3"/>
            <c:bubble3D val="0"/>
            <c:spPr>
              <a:solidFill>
                <a:srgbClr val="9BBB5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878-4EFE-BA72-6E250ED3002A}"/>
              </c:ext>
            </c:extLst>
          </c:dPt>
          <c:dLbls>
            <c:dLbl>
              <c:idx val="0"/>
              <c:layout>
                <c:manualLayout>
                  <c:x val="-0.20459193095273956"/>
                  <c:y val="9.5547747555375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878-4EFE-BA72-6E250ED3002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4929243584118607E-2"/>
                  <c:y val="-0.1587962821243169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878-4EFE-BA72-6E250ED3002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Lapa3!$A$13:$A$16</c:f>
              <c:strCache>
                <c:ptCount val="4"/>
                <c:pt idx="0">
                  <c:v>0 LV</c:v>
                </c:pt>
                <c:pt idx="1">
                  <c:v>&gt; 0 - 0,3]</c:v>
                </c:pt>
                <c:pt idx="2">
                  <c:v>&gt; 0,3 - 0,5]</c:v>
                </c:pt>
                <c:pt idx="3">
                  <c:v>&gt; 0,5</c:v>
                </c:pt>
              </c:strCache>
            </c:strRef>
          </c:cat>
          <c:val>
            <c:numRef>
              <c:f>Lapa3!$B$13:$B$16</c:f>
              <c:numCache>
                <c:formatCode>_-* #\ ##0_-;\-* #\ ##0_-;_-* "-"??_-;_-@_-</c:formatCode>
                <c:ptCount val="4"/>
                <c:pt idx="0">
                  <c:v>24356</c:v>
                </c:pt>
                <c:pt idx="1">
                  <c:v>11844</c:v>
                </c:pt>
                <c:pt idx="2">
                  <c:v>8059</c:v>
                </c:pt>
                <c:pt idx="3">
                  <c:v>12457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878-4EFE-BA72-6E250ED3002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17807482998639"/>
          <c:y val="0.11585725438431653"/>
          <c:w val="0.50550147038845428"/>
          <c:h val="0.77313615940135882"/>
        </c:manualLayout>
      </c:layout>
      <c:pieChart>
        <c:varyColors val="1"/>
        <c:ser>
          <c:idx val="0"/>
          <c:order val="0"/>
          <c:spPr>
            <a:solidFill>
              <a:srgbClr val="9BBB59"/>
            </a:solidFill>
            <a:ln>
              <a:noFill/>
            </a:ln>
          </c:spPr>
          <c:dPt>
            <c:idx val="0"/>
            <c:bubble3D val="0"/>
            <c:spPr>
              <a:solidFill>
                <a:srgbClr val="4BACC6"/>
              </a:solidFill>
              <a:ln w="38100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5D-44F7-AB4F-A08E78E41B3C}"/>
              </c:ext>
            </c:extLst>
          </c:dPt>
          <c:dPt>
            <c:idx val="1"/>
            <c:bubble3D val="0"/>
            <c:spPr>
              <a:solidFill>
                <a:srgbClr val="F39C1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5D-44F7-AB4F-A08E78E41B3C}"/>
              </c:ext>
            </c:extLst>
          </c:dPt>
          <c:dPt>
            <c:idx val="2"/>
            <c:bubble3D val="0"/>
            <c:spPr>
              <a:solidFill>
                <a:srgbClr val="C0504D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5D-44F7-AB4F-A08E78E41B3C}"/>
              </c:ext>
            </c:extLst>
          </c:dPt>
          <c:dPt>
            <c:idx val="3"/>
            <c:bubble3D val="0"/>
            <c:spPr>
              <a:solidFill>
                <a:srgbClr val="9BBB5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5D-44F7-AB4F-A08E78E41B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Lapa3!$A$13:$A$16</c:f>
              <c:strCache>
                <c:ptCount val="4"/>
                <c:pt idx="0">
                  <c:v>0 LV</c:v>
                </c:pt>
                <c:pt idx="1">
                  <c:v>&gt; 0 - 0,3]</c:v>
                </c:pt>
                <c:pt idx="2">
                  <c:v>&gt; 0,3 - 0,5]</c:v>
                </c:pt>
                <c:pt idx="3">
                  <c:v>&gt; 0,5</c:v>
                </c:pt>
              </c:strCache>
            </c:strRef>
          </c:cat>
          <c:val>
            <c:numRef>
              <c:f>Lapa3!$C$13:$C$16</c:f>
              <c:numCache>
                <c:formatCode>_-* #\ ##0_-;\-* #\ ##0_-;_-* "-"??_-;_-@_-</c:formatCode>
                <c:ptCount val="4"/>
                <c:pt idx="0">
                  <c:v>193104.9899999992</c:v>
                </c:pt>
                <c:pt idx="1">
                  <c:v>187833.09000000113</c:v>
                </c:pt>
                <c:pt idx="2">
                  <c:v>131108.30499999993</c:v>
                </c:pt>
                <c:pt idx="3">
                  <c:v>279474.32500000019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A5D-44F7-AB4F-A08E78E41B3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517807482998639"/>
          <c:y val="0.11585725438431653"/>
          <c:w val="0.52770213845625191"/>
          <c:h val="0.80709083659130176"/>
        </c:manualLayout>
      </c:layout>
      <c:pieChart>
        <c:varyColors val="1"/>
        <c:ser>
          <c:idx val="0"/>
          <c:order val="0"/>
          <c:spPr>
            <a:solidFill>
              <a:srgbClr val="9BBB59"/>
            </a:solidFill>
            <a:ln>
              <a:noFill/>
            </a:ln>
          </c:spPr>
          <c:dPt>
            <c:idx val="0"/>
            <c:bubble3D val="0"/>
            <c:spPr>
              <a:solidFill>
                <a:srgbClr val="4BACC6"/>
              </a:solidFill>
              <a:ln w="38100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5D-44F7-AB4F-A08E78E41B3C}"/>
              </c:ext>
            </c:extLst>
          </c:dPt>
          <c:dPt>
            <c:idx val="1"/>
            <c:bubble3D val="0"/>
            <c:spPr>
              <a:solidFill>
                <a:srgbClr val="F39C1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5D-44F7-AB4F-A08E78E41B3C}"/>
              </c:ext>
            </c:extLst>
          </c:dPt>
          <c:dPt>
            <c:idx val="2"/>
            <c:bubble3D val="0"/>
            <c:spPr>
              <a:solidFill>
                <a:srgbClr val="C0504D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5D-44F7-AB4F-A08E78E41B3C}"/>
              </c:ext>
            </c:extLst>
          </c:dPt>
          <c:dPt>
            <c:idx val="3"/>
            <c:bubble3D val="0"/>
            <c:spPr>
              <a:solidFill>
                <a:srgbClr val="9BBB5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5D-44F7-AB4F-A08E78E41B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attēliem!$A$13:$A$16</c:f>
              <c:strCache>
                <c:ptCount val="4"/>
                <c:pt idx="0">
                  <c:v>0 LV</c:v>
                </c:pt>
                <c:pt idx="1">
                  <c:v>&gt; 0 - 0,3]</c:v>
                </c:pt>
                <c:pt idx="2">
                  <c:v>&gt; 0,3 - 0,5]</c:v>
                </c:pt>
                <c:pt idx="3">
                  <c:v>&gt; 0,5</c:v>
                </c:pt>
              </c:strCache>
            </c:strRef>
          </c:cat>
          <c:val>
            <c:numRef>
              <c:f>attēliem!$C$13:$C$16</c:f>
              <c:numCache>
                <c:formatCode>_-* #\ ##0_-;\-* #\ ##0_-;_-* "-"??_-;_-@_-</c:formatCode>
                <c:ptCount val="4"/>
                <c:pt idx="0">
                  <c:v>156306.21999999907</c:v>
                </c:pt>
                <c:pt idx="1">
                  <c:v>84881.959999999963</c:v>
                </c:pt>
                <c:pt idx="2">
                  <c:v>138673.69000000003</c:v>
                </c:pt>
                <c:pt idx="3">
                  <c:v>300468.70000000007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A5D-44F7-AB4F-A08E78E41B3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4BACC6"/>
              </a:solidFill>
              <a:ln w="38100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78-4EFE-BA72-6E250ED3002A}"/>
              </c:ext>
            </c:extLst>
          </c:dPt>
          <c:dPt>
            <c:idx val="1"/>
            <c:bubble3D val="0"/>
            <c:spPr>
              <a:solidFill>
                <a:srgbClr val="F39C1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78-4EFE-BA72-6E250ED3002A}"/>
              </c:ext>
            </c:extLst>
          </c:dPt>
          <c:dPt>
            <c:idx val="2"/>
            <c:bubble3D val="0"/>
            <c:spPr>
              <a:solidFill>
                <a:srgbClr val="C0504D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878-4EFE-BA72-6E250ED3002A}"/>
              </c:ext>
            </c:extLst>
          </c:dPt>
          <c:dPt>
            <c:idx val="3"/>
            <c:bubble3D val="0"/>
            <c:spPr>
              <a:solidFill>
                <a:srgbClr val="9BBB5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878-4EFE-BA72-6E250ED3002A}"/>
              </c:ext>
            </c:extLst>
          </c:dPt>
          <c:dLbls>
            <c:dLbl>
              <c:idx val="0"/>
              <c:layout>
                <c:manualLayout>
                  <c:x val="-0.21437288401972404"/>
                  <c:y val="7.785020834468819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878-4EFE-BA72-6E250ED3002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094766051400569"/>
                  <c:y val="-0.1452327088567263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878-4EFE-BA72-6E250ED3002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attēliem!$A$13:$A$16</c:f>
              <c:strCache>
                <c:ptCount val="4"/>
                <c:pt idx="0">
                  <c:v>0 LV</c:v>
                </c:pt>
                <c:pt idx="1">
                  <c:v>&gt; 0 - 0,3]</c:v>
                </c:pt>
                <c:pt idx="2">
                  <c:v>&gt; 0,3 - 0,5]</c:v>
                </c:pt>
                <c:pt idx="3">
                  <c:v>&gt; 0,5</c:v>
                </c:pt>
              </c:strCache>
            </c:strRef>
          </c:cat>
          <c:val>
            <c:numRef>
              <c:f>attēliem!$B$13:$B$16</c:f>
              <c:numCache>
                <c:formatCode>_-* #\ ##0_-;\-* #\ ##0_-;_-* "-"??_-;_-@_-</c:formatCode>
                <c:ptCount val="4"/>
                <c:pt idx="0">
                  <c:v>26395</c:v>
                </c:pt>
                <c:pt idx="1">
                  <c:v>6365</c:v>
                </c:pt>
                <c:pt idx="2">
                  <c:v>6364</c:v>
                </c:pt>
                <c:pt idx="3">
                  <c:v>12868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878-4EFE-BA72-6E250ED3002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600" b="1" i="1" baseline="0" dirty="0" smtClean="0">
                <a:solidFill>
                  <a:schemeClr val="tx1"/>
                </a:solidFill>
              </a:rPr>
              <a:t>59</a:t>
            </a:r>
            <a:r>
              <a:rPr lang="lv-LV" sz="1600" i="1" baseline="0" dirty="0" smtClean="0">
                <a:solidFill>
                  <a:schemeClr val="tx1"/>
                </a:solidFill>
              </a:rPr>
              <a:t> tūkst. SAIMNIECĪBAS</a:t>
            </a:r>
            <a:endParaRPr lang="lv-LV" sz="1600" i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439349136329116"/>
          <c:y val="0.1652479335596338"/>
          <c:w val="0.71942152633024703"/>
          <c:h val="0.7604562036252932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explosion val="9"/>
            <c:spPr>
              <a:solidFill>
                <a:schemeClr val="accent1"/>
              </a:solidFill>
              <a:ln w="38100">
                <a:solidFill>
                  <a:schemeClr val="dk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CF9-426C-8D25-67687939D153}"/>
              </c:ext>
            </c:extLst>
          </c:dPt>
          <c:dPt>
            <c:idx val="1"/>
            <c:bubble3D val="0"/>
            <c:explosion val="10"/>
            <c:spPr>
              <a:solidFill>
                <a:schemeClr val="accent2"/>
              </a:solidFill>
              <a:ln w="38100">
                <a:solidFill>
                  <a:schemeClr val="dk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F9-426C-8D25-67687939D153}"/>
              </c:ext>
            </c:extLst>
          </c:dPt>
          <c:dPt>
            <c:idx val="2"/>
            <c:bubble3D val="0"/>
            <c:explosion val="5"/>
            <c:spPr>
              <a:solidFill>
                <a:srgbClr val="4BACC6"/>
              </a:solidFill>
              <a:ln w="38100">
                <a:solidFill>
                  <a:schemeClr val="dk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CF9-426C-8D25-67687939D153}"/>
              </c:ext>
            </c:extLst>
          </c:dPt>
          <c:dPt>
            <c:idx val="3"/>
            <c:bubble3D val="0"/>
            <c:explosion val="3"/>
            <c:spPr>
              <a:solidFill>
                <a:srgbClr val="A6A6A6"/>
              </a:solidFill>
              <a:ln w="38100">
                <a:solidFill>
                  <a:schemeClr val="dk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CF9-426C-8D25-67687939D153}"/>
              </c:ext>
            </c:extLst>
          </c:dPt>
          <c:dPt>
            <c:idx val="4"/>
            <c:bubble3D val="0"/>
            <c:spPr>
              <a:solidFill>
                <a:srgbClr val="F39C1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CF9-426C-8D25-67687939D153}"/>
              </c:ext>
            </c:extLst>
          </c:dPt>
          <c:dPt>
            <c:idx val="5"/>
            <c:bubble3D val="0"/>
            <c:spPr>
              <a:solidFill>
                <a:srgbClr val="9BBB5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CF9-426C-8D25-67687939D153}"/>
              </c:ext>
            </c:extLst>
          </c:dPt>
          <c:dLbls>
            <c:dLbl>
              <c:idx val="4"/>
              <c:layout>
                <c:manualLayout>
                  <c:x val="0.12675285401893013"/>
                  <c:y val="0.1115285117017726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CF9-426C-8D25-67687939D15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Sheet2!$A$5:$A$10</c:f>
              <c:strCache>
                <c:ptCount val="6"/>
                <c:pt idx="0">
                  <c:v>Bioloģiskie lauksaimnieki</c:v>
                </c:pt>
                <c:pt idx="1">
                  <c:v>mežu atbrīvojums</c:v>
                </c:pt>
                <c:pt idx="2">
                  <c:v>mazie lauksaimnieki*</c:v>
                </c:pt>
                <c:pt idx="3">
                  <c:v>ar aramzemi &lt;10 ha</c:v>
                </c:pt>
                <c:pt idx="4">
                  <c:v>ar aramzemi 10-14,99 ha</c:v>
                </c:pt>
                <c:pt idx="5">
                  <c:v>ar aramzemi 15&gt; ha</c:v>
                </c:pt>
              </c:strCache>
            </c:strRef>
          </c:cat>
          <c:val>
            <c:numRef>
              <c:f>Sheet2!$C$5:$C$10</c:f>
              <c:numCache>
                <c:formatCode>#,##0</c:formatCode>
                <c:ptCount val="6"/>
                <c:pt idx="0">
                  <c:v>4.0819999999999999</c:v>
                </c:pt>
                <c:pt idx="1">
                  <c:v>6.649</c:v>
                </c:pt>
                <c:pt idx="2">
                  <c:v>13.97</c:v>
                </c:pt>
                <c:pt idx="3">
                  <c:v>25.981999999999999</c:v>
                </c:pt>
                <c:pt idx="4">
                  <c:v>2.04</c:v>
                </c:pt>
                <c:pt idx="5">
                  <c:v>6.6109999999999998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CF9-426C-8D25-67687939D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dirty="0" smtClean="0">
                <a:solidFill>
                  <a:schemeClr val="tx1"/>
                </a:solidFill>
              </a:rPr>
              <a:t>1,68</a:t>
            </a:r>
            <a:r>
              <a:rPr lang="lv-LV" sz="1800" baseline="0" dirty="0" smtClean="0">
                <a:solidFill>
                  <a:schemeClr val="tx1"/>
                </a:solidFill>
              </a:rPr>
              <a:t> </a:t>
            </a:r>
            <a:r>
              <a:rPr lang="lv-LV" sz="1600" i="1" baseline="0" dirty="0" smtClean="0">
                <a:solidFill>
                  <a:schemeClr val="tx1"/>
                </a:solidFill>
              </a:rPr>
              <a:t>milj. HA</a:t>
            </a:r>
            <a:endParaRPr lang="lv-LV" sz="1600" i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966339783384501"/>
          <c:y val="0.17483453946746874"/>
          <c:w val="0.71229348500573109"/>
          <c:h val="0.72245195933097772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explosion val="8"/>
            <c:spPr>
              <a:solidFill>
                <a:schemeClr val="accent1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313-4E05-A66C-B17BB01D48DA}"/>
              </c:ext>
            </c:extLst>
          </c:dPt>
          <c:dPt>
            <c:idx val="1"/>
            <c:bubble3D val="0"/>
            <c:explosion val="8"/>
            <c:spPr>
              <a:solidFill>
                <a:srgbClr val="C0504D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313-4E05-A66C-B17BB01D48DA}"/>
              </c:ext>
            </c:extLst>
          </c:dPt>
          <c:dPt>
            <c:idx val="2"/>
            <c:bubble3D val="0"/>
            <c:explosion val="8"/>
            <c:spPr>
              <a:solidFill>
                <a:srgbClr val="4BACC6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313-4E05-A66C-B17BB01D48DA}"/>
              </c:ext>
            </c:extLst>
          </c:dPt>
          <c:dPt>
            <c:idx val="3"/>
            <c:bubble3D val="0"/>
            <c:explosion val="7"/>
            <c:spPr>
              <a:solidFill>
                <a:srgbClr val="A6A6A6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313-4E05-A66C-B17BB01D48DA}"/>
              </c:ext>
            </c:extLst>
          </c:dPt>
          <c:dPt>
            <c:idx val="4"/>
            <c:bubble3D val="0"/>
            <c:spPr>
              <a:solidFill>
                <a:srgbClr val="F39C1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313-4E05-A66C-B17BB01D48DA}"/>
              </c:ext>
            </c:extLst>
          </c:dPt>
          <c:dPt>
            <c:idx val="5"/>
            <c:bubble3D val="0"/>
            <c:spPr>
              <a:solidFill>
                <a:srgbClr val="9BBB5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313-4E05-A66C-B17BB01D48DA}"/>
              </c:ext>
            </c:extLst>
          </c:dPt>
          <c:dLbls>
            <c:dLbl>
              <c:idx val="1"/>
              <c:layout>
                <c:manualLayout>
                  <c:x val="-0.1308757021577549"/>
                  <c:y val="5.62976348548430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313-4E05-A66C-B17BB01D48D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3016900561184263E-3"/>
                  <c:y val="-2.1176199792842325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313-4E05-A66C-B17BB01D48D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8787309540132396"/>
                  <c:y val="-0.1383413236499056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313-4E05-A66C-B17BB01D48D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4858118745613637E-2"/>
                  <c:y val="-0.1320606084550203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313-4E05-A66C-B17BB01D48D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5899391937481203"/>
                  <c:y val="-2.836456456353289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313-4E05-A66C-B17BB01D48DA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Sheet2!$A$5:$A$10</c:f>
              <c:strCache>
                <c:ptCount val="6"/>
                <c:pt idx="0">
                  <c:v>Bioloģiskie lauksaimnieki</c:v>
                </c:pt>
                <c:pt idx="1">
                  <c:v>mežu atbrīvojums</c:v>
                </c:pt>
                <c:pt idx="2">
                  <c:v>mazie lauksaimnieki*</c:v>
                </c:pt>
                <c:pt idx="3">
                  <c:v>ar aramzemi &lt;10 ha</c:v>
                </c:pt>
                <c:pt idx="4">
                  <c:v>ar aramzemi 10-14,99 ha</c:v>
                </c:pt>
                <c:pt idx="5">
                  <c:v>ar aramzemi 15&gt; ha</c:v>
                </c:pt>
              </c:strCache>
            </c:strRef>
          </c:cat>
          <c:val>
            <c:numRef>
              <c:f>Sheet2!$E$5:$E$10</c:f>
              <c:numCache>
                <c:formatCode>#,##0</c:formatCode>
                <c:ptCount val="6"/>
                <c:pt idx="0">
                  <c:v>260.87101999999993</c:v>
                </c:pt>
                <c:pt idx="1">
                  <c:v>162.92673000000016</c:v>
                </c:pt>
                <c:pt idx="2">
                  <c:v>35.205549999999775</c:v>
                </c:pt>
                <c:pt idx="3">
                  <c:v>238.87675999999794</c:v>
                </c:pt>
                <c:pt idx="4">
                  <c:v>37.01053999999997</c:v>
                </c:pt>
                <c:pt idx="5">
                  <c:v>944.95132999999714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5313-4E05-A66C-B17BB01D4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dirty="0" smtClean="0">
                <a:solidFill>
                  <a:schemeClr val="tx1"/>
                </a:solidFill>
              </a:rPr>
              <a:t>59</a:t>
            </a:r>
            <a:r>
              <a:rPr lang="lv-LV" sz="1600" dirty="0" smtClean="0">
                <a:solidFill>
                  <a:schemeClr val="tx1"/>
                </a:solidFill>
              </a:rPr>
              <a:t> </a:t>
            </a:r>
            <a:r>
              <a:rPr lang="lv-LV" sz="1600" i="1" dirty="0" smtClean="0">
                <a:solidFill>
                  <a:schemeClr val="tx1"/>
                </a:solidFill>
              </a:rPr>
              <a:t>milj. EUR</a:t>
            </a:r>
            <a:endParaRPr lang="en-US" sz="1600" i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816085475597561"/>
          <c:y val="0.18314022854869627"/>
          <c:w val="0.70669519104923306"/>
          <c:h val="0.71428605663973377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explosion val="8"/>
            <c:spPr>
              <a:solidFill>
                <a:srgbClr val="2980B9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99E-4369-811E-4FEAF7A5348D}"/>
              </c:ext>
            </c:extLst>
          </c:dPt>
          <c:dPt>
            <c:idx val="1"/>
            <c:bubble3D val="0"/>
            <c:explosion val="7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99E-4369-811E-4FEAF7A5348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99E-4369-811E-4FEAF7A5348D}"/>
              </c:ext>
            </c:extLst>
          </c:dPt>
          <c:dPt>
            <c:idx val="3"/>
            <c:bubble3D val="0"/>
            <c:explosion val="6"/>
            <c:spPr>
              <a:solidFill>
                <a:srgbClr val="A6A6A6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99E-4369-811E-4FEAF7A5348D}"/>
              </c:ext>
            </c:extLst>
          </c:dPt>
          <c:dPt>
            <c:idx val="4"/>
            <c:bubble3D val="0"/>
            <c:spPr>
              <a:solidFill>
                <a:srgbClr val="F39C1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99E-4369-811E-4FEAF7A5348D}"/>
              </c:ext>
            </c:extLst>
          </c:dPt>
          <c:dPt>
            <c:idx val="5"/>
            <c:bubble3D val="0"/>
            <c:spPr>
              <a:solidFill>
                <a:srgbClr val="9BBB5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99E-4369-811E-4FEAF7A5348D}"/>
              </c:ext>
            </c:extLst>
          </c:dPt>
          <c:dLbls>
            <c:dLbl>
              <c:idx val="0"/>
              <c:layout>
                <c:manualLayout>
                  <c:x val="-0.10416051333049715"/>
                  <c:y val="0.1716169346100399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99E-4369-811E-4FEAF7A5348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7268829886110224"/>
                  <c:y val="3.596942504723629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99E-4369-811E-4FEAF7A5348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99E-4369-811E-4FEAF7A5348D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2846242016469637E-2"/>
                  <c:y val="-8.833315702101335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99E-4369-811E-4FEAF7A5348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7371653827081543"/>
                  <c:y val="-6.08777340819931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99E-4369-811E-4FEAF7A5348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Sheet2!$A$5:$A$10</c:f>
              <c:strCache>
                <c:ptCount val="6"/>
                <c:pt idx="0">
                  <c:v>Bioloģiskie lauksaimnieki</c:v>
                </c:pt>
                <c:pt idx="1">
                  <c:v>mežu atbrīvojums</c:v>
                </c:pt>
                <c:pt idx="2">
                  <c:v>mazie lauksaimnieki*</c:v>
                </c:pt>
                <c:pt idx="3">
                  <c:v>ar aramzemi &lt;10 ha</c:v>
                </c:pt>
                <c:pt idx="4">
                  <c:v>ar aramzemi 10-14,99 ha</c:v>
                </c:pt>
                <c:pt idx="5">
                  <c:v>ar aramzemi 15&gt; ha</c:v>
                </c:pt>
              </c:strCache>
            </c:strRef>
          </c:cat>
          <c:val>
            <c:numRef>
              <c:f>Sheet2!$G$5:$G$10</c:f>
              <c:numCache>
                <c:formatCode>#,##0</c:formatCode>
                <c:ptCount val="6"/>
                <c:pt idx="0">
                  <c:v>9.4153819400000032</c:v>
                </c:pt>
                <c:pt idx="1">
                  <c:v>5.8934766000000316</c:v>
                </c:pt>
                <c:pt idx="2">
                  <c:v>0</c:v>
                </c:pt>
                <c:pt idx="3">
                  <c:v>8.6973200199999781</c:v>
                </c:pt>
                <c:pt idx="4">
                  <c:v>1.3385991300000017</c:v>
                </c:pt>
                <c:pt idx="5">
                  <c:v>34.052006589999856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99E-4369-811E-4FEAF7A534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18731913735737"/>
          <c:y val="0.10406681058566804"/>
          <c:w val="0.51144087069980826"/>
          <c:h val="0.7681136651512622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Pretendnetu īpatsvars Latvijā</c:v>
                </c:pt>
              </c:strCache>
            </c:strRef>
          </c:tx>
          <c:dPt>
            <c:idx val="0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861-4CE5-B07F-72C9616B0A8A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861-4CE5-B07F-72C9616B0A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TM</c:v>
                </c:pt>
                <c:pt idx="1">
                  <c:v>MLS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0.76</c:v>
                </c:pt>
                <c:pt idx="1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861-4CE5-B07F-72C9616B0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481837671054476E-2"/>
          <c:y val="6.5469538424899151E-2"/>
          <c:w val="0.94252397839583024"/>
          <c:h val="0.7470899880426099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'uz 2015 ha_17-20'!$C$4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32-4EAF-BB5D-89397CAD8DF1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932-4EAF-BB5D-89397CAD8DF1}"/>
              </c:ext>
            </c:extLst>
          </c:dPt>
          <c:dLbls>
            <c:dLbl>
              <c:idx val="0"/>
              <c:layout>
                <c:manualLayout>
                  <c:x val="1.4540167211922936E-3"/>
                  <c:y val="8.3175803402646409E-2"/>
                </c:manualLayout>
              </c:layout>
              <c:tx>
                <c:rich>
                  <a:bodyPr/>
                  <a:lstStyle/>
                  <a:p>
                    <a:fld id="{9CE33A80-0EE7-4D18-8C44-8A8CCB5983A1}" type="VALUE">
                      <a:rPr lang="en-US" sz="16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pPr/>
                      <a:t>[VALUE]</a:t>
                    </a:fld>
                    <a:endParaRPr lang="lv-LV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932-4EAF-BB5D-89397CAD8DF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1.4540167211922936E-3"/>
                  <c:y val="8.3175803402646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540167211923071E-3"/>
                  <c:y val="8.06553245116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7.4440061721963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5987314562778889E-3"/>
                  <c:y val="8.6080903403142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4540167211923203E-3"/>
                  <c:y val="7.405544061245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4471473508559523E-4"/>
                  <c:y val="7.1727272276220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5987314562779422E-3"/>
                  <c:y val="7.655547782425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3313330563573363E-17"/>
                  <c:y val="7.638360894869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4540167211922936E-3"/>
                  <c:y val="7.8134845620667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9080334423845339E-3"/>
                  <c:y val="8.06553245116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4471473508564852E-4"/>
                  <c:y val="7.619129839393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1.3093019861066986E-3"/>
                  <c:y val="7.3863130057702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1.454016721192347E-3"/>
                  <c:y val="7.5765595463137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1.3093019861066986E-3"/>
                  <c:y val="9.4026961185617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1.5987314562778889E-3"/>
                  <c:y val="8.336811395739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1.4540167211922936E-3"/>
                  <c:y val="9.5778197857592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3.1974629125557778E-3"/>
                  <c:y val="9.6355129521853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941-462A-B558-ED90662B1304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1.5987314562778889E-3"/>
                  <c:y val="9.1698792849381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0"/>
                  <c:y val="0.103339634530560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"/>
                  <c:y val="0.113421550094517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1.5987314562778889E-3"/>
                  <c:y val="0.113806171204024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1.5987314562778889E-3"/>
                  <c:y val="0.117480513423534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1.4540167211922936E-3"/>
                  <c:y val="7.3478508948196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0"/>
                  <c:y val="6.8052930056710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5"/>
              <c:layout>
                <c:manualLayout>
                  <c:x val="0"/>
                  <c:y val="7.561436672967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6"/>
              <c:layout>
                <c:manualLayout>
                  <c:x val="-1.0662666112714673E-16"/>
                  <c:y val="8.0655324511657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layout>
                <c:manualLayout>
                  <c:x val="-1.0662666112714673E-16"/>
                  <c:y val="7.8134845620667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8"/>
              <c:layout>
                <c:manualLayout>
                  <c:x val="0"/>
                  <c:y val="7.561436672967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9"/>
              <c:layout>
                <c:manualLayout>
                  <c:x val="1.4540167211922936E-3"/>
                  <c:y val="7.561436672967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2932-4EAF-BB5D-89397CAD8D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'uz 2015 ha_17-20'!$A$5:$A$34</c:f>
              <c:strCache>
                <c:ptCount val="30"/>
                <c:pt idx="0">
                  <c:v>Igaunija</c:v>
                </c:pt>
                <c:pt idx="1">
                  <c:v>Latvija</c:v>
                </c:pt>
                <c:pt idx="2">
                  <c:v>Lietuva</c:v>
                </c:pt>
                <c:pt idx="3">
                  <c:v>Rumānija</c:v>
                </c:pt>
                <c:pt idx="4">
                  <c:v>Portugāle</c:v>
                </c:pt>
                <c:pt idx="5">
                  <c:v>Slovākija</c:v>
                </c:pt>
                <c:pt idx="6">
                  <c:v>Bulgārija</c:v>
                </c:pt>
                <c:pt idx="7">
                  <c:v>Polija</c:v>
                </c:pt>
                <c:pt idx="8">
                  <c:v>Somija</c:v>
                </c:pt>
                <c:pt idx="9">
                  <c:v>Zviedrija</c:v>
                </c:pt>
                <c:pt idx="10">
                  <c:v>Lielbritānija</c:v>
                </c:pt>
                <c:pt idx="11">
                  <c:v>Čehija</c:v>
                </c:pt>
                <c:pt idx="12">
                  <c:v>Spānija</c:v>
                </c:pt>
                <c:pt idx="13">
                  <c:v>Ungārija</c:v>
                </c:pt>
                <c:pt idx="14">
                  <c:v>Īrija</c:v>
                </c:pt>
                <c:pt idx="15">
                  <c:v>Austrija</c:v>
                </c:pt>
                <c:pt idx="16">
                  <c:v>ES-28</c:v>
                </c:pt>
                <c:pt idx="17">
                  <c:v>ES-27</c:v>
                </c:pt>
                <c:pt idx="18">
                  <c:v>Luksmeburga</c:v>
                </c:pt>
                <c:pt idx="19">
                  <c:v>Francija</c:v>
                </c:pt>
                <c:pt idx="20">
                  <c:v>Horvātija</c:v>
                </c:pt>
                <c:pt idx="21">
                  <c:v>Vācija</c:v>
                </c:pt>
                <c:pt idx="22">
                  <c:v>Slovēnija</c:v>
                </c:pt>
                <c:pt idx="23">
                  <c:v>Dānija</c:v>
                </c:pt>
                <c:pt idx="24">
                  <c:v>Itālija</c:v>
                </c:pt>
                <c:pt idx="25">
                  <c:v>Kipra</c:v>
                </c:pt>
                <c:pt idx="26">
                  <c:v>Beļģija</c:v>
                </c:pt>
                <c:pt idx="27">
                  <c:v>Nīderlande</c:v>
                </c:pt>
                <c:pt idx="28">
                  <c:v>Grieķija</c:v>
                </c:pt>
                <c:pt idx="29">
                  <c:v>Malta</c:v>
                </c:pt>
              </c:strCache>
            </c:strRef>
          </c:cat>
          <c:val>
            <c:numRef>
              <c:f>'uz 2015 ha_17-20'!$C$5:$C$34</c:f>
              <c:numCache>
                <c:formatCode>0</c:formatCode>
                <c:ptCount val="30"/>
                <c:pt idx="0">
                  <c:v>177.54682505820702</c:v>
                </c:pt>
                <c:pt idx="1">
                  <c:v>181.50882651822408</c:v>
                </c:pt>
                <c:pt idx="2">
                  <c:v>183.40830081589215</c:v>
                </c:pt>
                <c:pt idx="3">
                  <c:v>205.0149953695919</c:v>
                </c:pt>
                <c:pt idx="4">
                  <c:v>205.73132094642142</c:v>
                </c:pt>
                <c:pt idx="5">
                  <c:v>210.31656940577443</c:v>
                </c:pt>
                <c:pt idx="6">
                  <c:v>214.39852840842696</c:v>
                </c:pt>
                <c:pt idx="7">
                  <c:v>216.17506751768227</c:v>
                </c:pt>
                <c:pt idx="8">
                  <c:v>231.98866568411168</c:v>
                </c:pt>
                <c:pt idx="9">
                  <c:v>236.23404511743206</c:v>
                </c:pt>
                <c:pt idx="10">
                  <c:v>237.52751448900227</c:v>
                </c:pt>
                <c:pt idx="11">
                  <c:v>246.59933474243095</c:v>
                </c:pt>
                <c:pt idx="12">
                  <c:v>252.5010250335219</c:v>
                </c:pt>
                <c:pt idx="13">
                  <c:v>254.76899704773743</c:v>
                </c:pt>
                <c:pt idx="14">
                  <c:v>268.15369085357906</c:v>
                </c:pt>
                <c:pt idx="15">
                  <c:v>268.48211724769908</c:v>
                </c:pt>
                <c:pt idx="16">
                  <c:v>267.34438500388904</c:v>
                </c:pt>
                <c:pt idx="17">
                  <c:v>270.50045135852798</c:v>
                </c:pt>
                <c:pt idx="18">
                  <c:v>272.94993631821302</c:v>
                </c:pt>
                <c:pt idx="19">
                  <c:v>279.67607935442101</c:v>
                </c:pt>
                <c:pt idx="20">
                  <c:v>297.3717652270899</c:v>
                </c:pt>
                <c:pt idx="21">
                  <c:v>297.44206915191228</c:v>
                </c:pt>
                <c:pt idx="22">
                  <c:v>298.31534187474034</c:v>
                </c:pt>
                <c:pt idx="23">
                  <c:v>339.83249705381797</c:v>
                </c:pt>
                <c:pt idx="24">
                  <c:v>350.93617729986761</c:v>
                </c:pt>
                <c:pt idx="25">
                  <c:v>357.46410147121503</c:v>
                </c:pt>
                <c:pt idx="26">
                  <c:v>379.29408867956539</c:v>
                </c:pt>
                <c:pt idx="27">
                  <c:v>417.98242735374441</c:v>
                </c:pt>
                <c:pt idx="28">
                  <c:v>506.91557413754816</c:v>
                </c:pt>
                <c:pt idx="29">
                  <c:v>572.509765625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2932-4EAF-BB5D-89397CAD8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8379904"/>
        <c:axId val="38381440"/>
      </c:barChart>
      <c:lineChart>
        <c:grouping val="standard"/>
        <c:varyColors val="0"/>
        <c:ser>
          <c:idx val="2"/>
          <c:order val="1"/>
          <c:tx>
            <c:strRef>
              <c:f>'uz 2015 ha_17-20'!$D$4</c:f>
              <c:strCache>
                <c:ptCount val="1"/>
                <c:pt idx="0">
                  <c:v>Vidēji ES 2020 =267 EUR/ha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605772560872639E-3"/>
                  <c:y val="-4.0691841686140838E-2"/>
                </c:manualLayout>
              </c:layout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lv-LV"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2932-4EAF-BB5D-89397CAD8DF1}"/>
                </c:ext>
                <c:ext xmlns:c15="http://schemas.microsoft.com/office/drawing/2012/chart" uri="{CE6537A1-D6FC-4f65-9D91-7224C49458BB}">
                  <c15:layout>
                    <c:manualLayout>
                      <c:w val="4.9785532533624131E-2"/>
                      <c:h val="5.9609325771896662E-2"/>
                    </c:manualLayout>
                  </c15:layout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lv-LV"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'uz 2015 ha_17-20'!$A$5:$A$34</c:f>
              <c:strCache>
                <c:ptCount val="30"/>
                <c:pt idx="0">
                  <c:v>Igaunija</c:v>
                </c:pt>
                <c:pt idx="1">
                  <c:v>Latvija</c:v>
                </c:pt>
                <c:pt idx="2">
                  <c:v>Lietuva</c:v>
                </c:pt>
                <c:pt idx="3">
                  <c:v>Rumānija</c:v>
                </c:pt>
                <c:pt idx="4">
                  <c:v>Portugāle</c:v>
                </c:pt>
                <c:pt idx="5">
                  <c:v>Slovākija</c:v>
                </c:pt>
                <c:pt idx="6">
                  <c:v>Bulgārija</c:v>
                </c:pt>
                <c:pt idx="7">
                  <c:v>Polija</c:v>
                </c:pt>
                <c:pt idx="8">
                  <c:v>Somija</c:v>
                </c:pt>
                <c:pt idx="9">
                  <c:v>Zviedrija</c:v>
                </c:pt>
                <c:pt idx="10">
                  <c:v>Lielbritānija</c:v>
                </c:pt>
                <c:pt idx="11">
                  <c:v>Čehija</c:v>
                </c:pt>
                <c:pt idx="12">
                  <c:v>Spānija</c:v>
                </c:pt>
                <c:pt idx="13">
                  <c:v>Ungārija</c:v>
                </c:pt>
                <c:pt idx="14">
                  <c:v>Īrija</c:v>
                </c:pt>
                <c:pt idx="15">
                  <c:v>Austrija</c:v>
                </c:pt>
                <c:pt idx="16">
                  <c:v>ES-28</c:v>
                </c:pt>
                <c:pt idx="17">
                  <c:v>ES-27</c:v>
                </c:pt>
                <c:pt idx="18">
                  <c:v>Luksmeburga</c:v>
                </c:pt>
                <c:pt idx="19">
                  <c:v>Francija</c:v>
                </c:pt>
                <c:pt idx="20">
                  <c:v>Horvātija</c:v>
                </c:pt>
                <c:pt idx="21">
                  <c:v>Vācija</c:v>
                </c:pt>
                <c:pt idx="22">
                  <c:v>Slovēnija</c:v>
                </c:pt>
                <c:pt idx="23">
                  <c:v>Dānija</c:v>
                </c:pt>
                <c:pt idx="24">
                  <c:v>Itālija</c:v>
                </c:pt>
                <c:pt idx="25">
                  <c:v>Kipra</c:v>
                </c:pt>
                <c:pt idx="26">
                  <c:v>Beļģija</c:v>
                </c:pt>
                <c:pt idx="27">
                  <c:v>Nīderlande</c:v>
                </c:pt>
                <c:pt idx="28">
                  <c:v>Grieķija</c:v>
                </c:pt>
                <c:pt idx="29">
                  <c:v>Malta</c:v>
                </c:pt>
              </c:strCache>
            </c:strRef>
          </c:cat>
          <c:val>
            <c:numRef>
              <c:f>'uz 2015 ha_17-20'!$D$5:$D$34</c:f>
              <c:numCache>
                <c:formatCode>0</c:formatCode>
                <c:ptCount val="30"/>
                <c:pt idx="0">
                  <c:v>267.34438500388904</c:v>
                </c:pt>
                <c:pt idx="1">
                  <c:v>267.34438500388904</c:v>
                </c:pt>
                <c:pt idx="2">
                  <c:v>267.34438500388904</c:v>
                </c:pt>
                <c:pt idx="3">
                  <c:v>267.34438500388904</c:v>
                </c:pt>
                <c:pt idx="4">
                  <c:v>267.34438500388904</c:v>
                </c:pt>
                <c:pt idx="5">
                  <c:v>267.34438500388904</c:v>
                </c:pt>
                <c:pt idx="6">
                  <c:v>267.34438500388904</c:v>
                </c:pt>
                <c:pt idx="7">
                  <c:v>267.34438500388904</c:v>
                </c:pt>
                <c:pt idx="8">
                  <c:v>267.34438500388904</c:v>
                </c:pt>
                <c:pt idx="9">
                  <c:v>267.34438500388904</c:v>
                </c:pt>
                <c:pt idx="10">
                  <c:v>267.34438500388904</c:v>
                </c:pt>
                <c:pt idx="11">
                  <c:v>267.34438500388904</c:v>
                </c:pt>
                <c:pt idx="12">
                  <c:v>267.34438500388904</c:v>
                </c:pt>
                <c:pt idx="13">
                  <c:v>267.34438500388904</c:v>
                </c:pt>
                <c:pt idx="14">
                  <c:v>267.34438500388904</c:v>
                </c:pt>
                <c:pt idx="15">
                  <c:v>267.34438500388904</c:v>
                </c:pt>
                <c:pt idx="16">
                  <c:v>267.34438500388904</c:v>
                </c:pt>
                <c:pt idx="17">
                  <c:v>267.34438500388904</c:v>
                </c:pt>
                <c:pt idx="18">
                  <c:v>267.34438500388904</c:v>
                </c:pt>
                <c:pt idx="19">
                  <c:v>267.34438500388904</c:v>
                </c:pt>
                <c:pt idx="20">
                  <c:v>267.34438500388904</c:v>
                </c:pt>
                <c:pt idx="21">
                  <c:v>267.34438500388904</c:v>
                </c:pt>
                <c:pt idx="22">
                  <c:v>267.34438500388904</c:v>
                </c:pt>
                <c:pt idx="23">
                  <c:v>267.34438500388904</c:v>
                </c:pt>
                <c:pt idx="24">
                  <c:v>267.34438500388904</c:v>
                </c:pt>
                <c:pt idx="25">
                  <c:v>267.34438500388904</c:v>
                </c:pt>
                <c:pt idx="26">
                  <c:v>267.34438500388904</c:v>
                </c:pt>
                <c:pt idx="27">
                  <c:v>267.34438500388904</c:v>
                </c:pt>
                <c:pt idx="28">
                  <c:v>267.34438500388904</c:v>
                </c:pt>
                <c:pt idx="29">
                  <c:v>267.34438500388904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1-2932-4EAF-BB5D-89397CAD8DF1}"/>
            </c:ext>
          </c:extLst>
        </c:ser>
        <c:ser>
          <c:idx val="0"/>
          <c:order val="2"/>
          <c:tx>
            <c:strRef>
              <c:f>'uz 2015 ha_17-20'!$E$4</c:f>
              <c:strCache>
                <c:ptCount val="1"/>
              </c:strCache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'uz 2015 ha_17-20'!$A$5:$A$34</c:f>
              <c:strCache>
                <c:ptCount val="30"/>
                <c:pt idx="0">
                  <c:v>Igaunija</c:v>
                </c:pt>
                <c:pt idx="1">
                  <c:v>Latvija</c:v>
                </c:pt>
                <c:pt idx="2">
                  <c:v>Lietuva</c:v>
                </c:pt>
                <c:pt idx="3">
                  <c:v>Rumānija</c:v>
                </c:pt>
                <c:pt idx="4">
                  <c:v>Portugāle</c:v>
                </c:pt>
                <c:pt idx="5">
                  <c:v>Slovākija</c:v>
                </c:pt>
                <c:pt idx="6">
                  <c:v>Bulgārija</c:v>
                </c:pt>
                <c:pt idx="7">
                  <c:v>Polija</c:v>
                </c:pt>
                <c:pt idx="8">
                  <c:v>Somija</c:v>
                </c:pt>
                <c:pt idx="9">
                  <c:v>Zviedrija</c:v>
                </c:pt>
                <c:pt idx="10">
                  <c:v>Lielbritānija</c:v>
                </c:pt>
                <c:pt idx="11">
                  <c:v>Čehija</c:v>
                </c:pt>
                <c:pt idx="12">
                  <c:v>Spānija</c:v>
                </c:pt>
                <c:pt idx="13">
                  <c:v>Ungārija</c:v>
                </c:pt>
                <c:pt idx="14">
                  <c:v>Īrija</c:v>
                </c:pt>
                <c:pt idx="15">
                  <c:v>Austrija</c:v>
                </c:pt>
                <c:pt idx="16">
                  <c:v>ES-28</c:v>
                </c:pt>
                <c:pt idx="17">
                  <c:v>ES-27</c:v>
                </c:pt>
                <c:pt idx="18">
                  <c:v>Luksmeburga</c:v>
                </c:pt>
                <c:pt idx="19">
                  <c:v>Francija</c:v>
                </c:pt>
                <c:pt idx="20">
                  <c:v>Horvātija</c:v>
                </c:pt>
                <c:pt idx="21">
                  <c:v>Vācija</c:v>
                </c:pt>
                <c:pt idx="22">
                  <c:v>Slovēnija</c:v>
                </c:pt>
                <c:pt idx="23">
                  <c:v>Dānija</c:v>
                </c:pt>
                <c:pt idx="24">
                  <c:v>Itālija</c:v>
                </c:pt>
                <c:pt idx="25">
                  <c:v>Kipra</c:v>
                </c:pt>
                <c:pt idx="26">
                  <c:v>Beļģija</c:v>
                </c:pt>
                <c:pt idx="27">
                  <c:v>Nīderlande</c:v>
                </c:pt>
                <c:pt idx="28">
                  <c:v>Grieķija</c:v>
                </c:pt>
                <c:pt idx="29">
                  <c:v>Malta</c:v>
                </c:pt>
              </c:strCache>
            </c:strRef>
          </c:cat>
          <c:val>
            <c:numRef>
              <c:f>'uz 2015 ha_17-20'!$E$5:$E$34</c:f>
              <c:numCache>
                <c:formatCode>General</c:formatCode>
                <c:ptCount val="30"/>
                <c:pt idx="0">
                  <c:v>260</c:v>
                </c:pt>
                <c:pt idx="1">
                  <c:v>260</c:v>
                </c:pt>
                <c:pt idx="2">
                  <c:v>260</c:v>
                </c:pt>
                <c:pt idx="3">
                  <c:v>260</c:v>
                </c:pt>
                <c:pt idx="4">
                  <c:v>260</c:v>
                </c:pt>
                <c:pt idx="5">
                  <c:v>260</c:v>
                </c:pt>
                <c:pt idx="6">
                  <c:v>260</c:v>
                </c:pt>
                <c:pt idx="7">
                  <c:v>260</c:v>
                </c:pt>
                <c:pt idx="8">
                  <c:v>260</c:v>
                </c:pt>
                <c:pt idx="9">
                  <c:v>260</c:v>
                </c:pt>
                <c:pt idx="10">
                  <c:v>260</c:v>
                </c:pt>
                <c:pt idx="11">
                  <c:v>260</c:v>
                </c:pt>
                <c:pt idx="12">
                  <c:v>260</c:v>
                </c:pt>
                <c:pt idx="13">
                  <c:v>260</c:v>
                </c:pt>
                <c:pt idx="14">
                  <c:v>260</c:v>
                </c:pt>
                <c:pt idx="15">
                  <c:v>260</c:v>
                </c:pt>
                <c:pt idx="16">
                  <c:v>260</c:v>
                </c:pt>
                <c:pt idx="17">
                  <c:v>260</c:v>
                </c:pt>
                <c:pt idx="18">
                  <c:v>260</c:v>
                </c:pt>
                <c:pt idx="19">
                  <c:v>260</c:v>
                </c:pt>
                <c:pt idx="20">
                  <c:v>260</c:v>
                </c:pt>
                <c:pt idx="21">
                  <c:v>260</c:v>
                </c:pt>
                <c:pt idx="22">
                  <c:v>260</c:v>
                </c:pt>
                <c:pt idx="23">
                  <c:v>260</c:v>
                </c:pt>
                <c:pt idx="24">
                  <c:v>260</c:v>
                </c:pt>
                <c:pt idx="25">
                  <c:v>260</c:v>
                </c:pt>
                <c:pt idx="26">
                  <c:v>260</c:v>
                </c:pt>
                <c:pt idx="27">
                  <c:v>260</c:v>
                </c:pt>
                <c:pt idx="28">
                  <c:v>260</c:v>
                </c:pt>
                <c:pt idx="29">
                  <c:v>260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3-2932-4EAF-BB5D-89397CAD8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379904"/>
        <c:axId val="38381440"/>
      </c:lineChart>
      <c:catAx>
        <c:axId val="3837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38381440"/>
        <c:crosses val="autoZero"/>
        <c:auto val="1"/>
        <c:lblAlgn val="ctr"/>
        <c:lblOffset val="100"/>
        <c:noMultiLvlLbl val="0"/>
      </c:catAx>
      <c:valAx>
        <c:axId val="38381440"/>
        <c:scaling>
          <c:orientation val="minMax"/>
          <c:max val="600"/>
        </c:scaling>
        <c:delete val="1"/>
        <c:axPos val="l"/>
        <c:numFmt formatCode="0" sourceLinked="1"/>
        <c:majorTickMark val="none"/>
        <c:minorTickMark val="none"/>
        <c:tickLblPos val="nextTo"/>
        <c:crossAx val="3837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1171398231709586"/>
          <c:y val="0.40747490684647408"/>
          <c:w val="0.31667762903682839"/>
          <c:h val="5.77667961637120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7651972147728"/>
          <c:y val="0.36218767672170044"/>
          <c:w val="0.37824723111454539"/>
          <c:h val="0.6025903953048923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Apsaimniekotā platība Latvijā</c:v>
                </c:pt>
              </c:strCache>
            </c:strRef>
          </c:tx>
          <c:dPt>
            <c:idx val="0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B5-4939-B473-C7DC48E0AB9C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B5-4939-B473-C7DC48E0AB9C}"/>
              </c:ext>
            </c:extLst>
          </c:dPt>
          <c:dLbls>
            <c:dLbl>
              <c:idx val="1"/>
              <c:layout>
                <c:manualLayout>
                  <c:x val="9.0294948428035204E-2"/>
                  <c:y val="-1.311508246446923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3B5-4939-B473-C7DC48E0AB9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TM</c:v>
                </c:pt>
                <c:pt idx="1">
                  <c:v>MLS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0.98</c:v>
                </c:pt>
                <c:pt idx="1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3B5-4939-B473-C7DC48E0A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14771176965247"/>
          <c:y val="0.10976837537091298"/>
          <c:w val="0.5296354913231679"/>
          <c:h val="0.762737586685933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Pretendnetu īpatsvars ES</c:v>
                </c:pt>
              </c:strCache>
            </c:strRef>
          </c:tx>
          <c:dPt>
            <c:idx val="0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176-46F1-B1B0-9BB6E4AB8C9A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176-46F1-B1B0-9BB6E4AB8C9A}"/>
              </c:ext>
            </c:extLst>
          </c:dPt>
          <c:dLbls>
            <c:dLbl>
              <c:idx val="0"/>
              <c:layout>
                <c:manualLayout>
                  <c:x val="-0.16672465543525983"/>
                  <c:y val="-4.155528033996053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176-46F1-B1B0-9BB6E4AB8C9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794430946037493"/>
                  <c:y val="1.281737542953327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176-46F1-B1B0-9BB6E4AB8C9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TM</c:v>
                </c:pt>
                <c:pt idx="1">
                  <c:v>MLS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176-46F1-B1B0-9BB6E4AB8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Apsaimniekotā platība ES</c:v>
                </c:pt>
              </c:strCache>
            </c:strRef>
          </c:tx>
          <c:dPt>
            <c:idx val="0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57-43A1-A0FE-021E62C6CADC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457-43A1-A0FE-021E62C6CADC}"/>
              </c:ext>
            </c:extLst>
          </c:dPt>
          <c:dLbls>
            <c:dLbl>
              <c:idx val="0"/>
              <c:layout>
                <c:manualLayout>
                  <c:x val="-7.0363716345877986E-2"/>
                  <c:y val="-0.1981318436228851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457-43A1-A0FE-021E62C6CAD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4024150000318708E-2"/>
                  <c:y val="7.30605973710575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457-43A1-A0FE-021E62C6CAD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TM</c:v>
                </c:pt>
                <c:pt idx="1">
                  <c:v>MLS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0.93</c:v>
                </c:pt>
                <c:pt idx="1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457-43A1-A0FE-021E62C6C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Pretendnetu īpatsvars Latvijā</c:v>
                </c:pt>
              </c:strCache>
            </c:strRef>
          </c:tx>
          <c:dPt>
            <c:idx val="0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778-4184-948B-02A86F26995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778-4184-948B-02A86F269959}"/>
              </c:ext>
            </c:extLst>
          </c:dPt>
          <c:dLbls>
            <c:dLbl>
              <c:idx val="1"/>
              <c:layout>
                <c:manualLayout>
                  <c:x val="2.9050542056950342E-2"/>
                  <c:y val="4.228882434570947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778-4184-948B-02A86F26995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TM</c:v>
                </c:pt>
                <c:pt idx="1">
                  <c:v>JAL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0.95</c:v>
                </c:pt>
                <c:pt idx="1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778-4184-948B-02A86F2699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Pretendnetu īpatsvars ES</c:v>
                </c:pt>
              </c:strCache>
            </c:strRef>
          </c:tx>
          <c:dPt>
            <c:idx val="0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C87-4311-80BC-DC78F987C19D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87-4311-80BC-DC78F987C19D}"/>
              </c:ext>
            </c:extLst>
          </c:dPt>
          <c:dLbls>
            <c:dLbl>
              <c:idx val="1"/>
              <c:layout>
                <c:manualLayout>
                  <c:x val="2.4212939332582919E-2"/>
                  <c:y val="7.004086532258131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C87-4311-80BC-DC78F987C19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TM</c:v>
                </c:pt>
                <c:pt idx="1">
                  <c:v>JAL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0.96</c:v>
                </c:pt>
                <c:pt idx="1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C87-4311-80BC-DC78F987C1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Apsaimniekotā platība Latvijā</c:v>
                </c:pt>
              </c:strCache>
            </c:strRef>
          </c:tx>
          <c:dPt>
            <c:idx val="0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9D-42D7-8A61-5FCF5239CDE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9D-42D7-8A61-5FCF5239CDE9}"/>
              </c:ext>
            </c:extLst>
          </c:dPt>
          <c:dLbls>
            <c:dLbl>
              <c:idx val="1"/>
              <c:layout>
                <c:manualLayout>
                  <c:x val="3.963423872695121E-2"/>
                  <c:y val="6.705726472738307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29D-42D7-8A61-5FCF5239CD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TM</c:v>
                </c:pt>
                <c:pt idx="1">
                  <c:v>JAL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0.94</c:v>
                </c:pt>
                <c:pt idx="1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29D-42D7-8A61-5FCF5239CD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Apsaimniekotā platība ES</c:v>
                </c:pt>
              </c:strCache>
            </c:strRef>
          </c:tx>
          <c:dPt>
            <c:idx val="0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B15-4AE7-9DC3-9B2EF61D364C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B15-4AE7-9DC3-9B2EF61D364C}"/>
              </c:ext>
            </c:extLst>
          </c:dPt>
          <c:dLbls>
            <c:dLbl>
              <c:idx val="1"/>
              <c:layout>
                <c:manualLayout>
                  <c:x val="2.8282164367066587E-2"/>
                  <c:y val="7.565717964582531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B15-4AE7-9DC3-9B2EF61D364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TM</c:v>
                </c:pt>
                <c:pt idx="1">
                  <c:v>JAL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0.96</c:v>
                </c:pt>
                <c:pt idx="1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15-4AE7-9DC3-9B2EF61D36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25064631574254"/>
          <c:y val="9.5650100842763597E-2"/>
          <c:w val="0.41522924399219457"/>
          <c:h val="0.7534494489756498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9"/>
            <c:spPr>
              <a:solidFill>
                <a:srgbClr val="F39C12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3B4-4746-BA82-53367897D616}"/>
              </c:ext>
            </c:extLst>
          </c:dPt>
          <c:dPt>
            <c:idx val="1"/>
            <c:bubble3D val="0"/>
            <c:spPr>
              <a:solidFill>
                <a:srgbClr val="2980B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3B4-4746-BA82-53367897D616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3B4-4746-BA82-53367897D616}"/>
              </c:ext>
            </c:extLst>
          </c:dPt>
          <c:dPt>
            <c:idx val="3"/>
            <c:bubble3D val="0"/>
            <c:explosion val="9"/>
            <c:spPr>
              <a:solidFill>
                <a:srgbClr val="C00000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3B4-4746-BA82-53367897D616}"/>
              </c:ext>
            </c:extLst>
          </c:dPt>
          <c:dLbls>
            <c:dLbl>
              <c:idx val="1"/>
              <c:layout>
                <c:manualLayout>
                  <c:x val="-0.10129451006124235"/>
                  <c:y val="-0.1485557013706620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3B4-4746-BA82-53367897D61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vecuma_kr!$B$19:$E$19</c:f>
              <c:numCache>
                <c:formatCode>General</c:formatCode>
                <c:ptCount val="4"/>
                <c:pt idx="0">
                  <c:v>8106.25</c:v>
                </c:pt>
                <c:pt idx="1">
                  <c:v>31115.25</c:v>
                </c:pt>
                <c:pt idx="2">
                  <c:v>17419.25</c:v>
                </c:pt>
                <c:pt idx="3">
                  <c:v>4514.25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3B4-4746-BA82-53367897D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Apsaimniekotā platība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6361257906642439E-17"/>
                  <c:y val="0.24668235761695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F1-4604-925D-DB23EC90144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7516136219948949E-3"/>
                  <c:y val="0.322584621499092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1F1-4604-925D-DB23EC90144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8758068109974474E-3"/>
                  <c:y val="0.44592580030756851"/>
                </c:manualLayout>
              </c:layout>
              <c:numFmt formatCode="#,##0_);[Red]\(#,##0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1F1-4604-925D-DB23EC90144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Sheet1!$C$2:$C$4</c:f>
              <c:numCache>
                <c:formatCode>#,##0</c:formatCode>
                <c:ptCount val="3"/>
                <c:pt idx="0">
                  <c:v>55788.14</c:v>
                </c:pt>
                <c:pt idx="1">
                  <c:v>75364.83</c:v>
                </c:pt>
                <c:pt idx="2" formatCode="#,##0.00">
                  <c:v>102515.89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F1-4604-925D-DB23EC9014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1"/>
        <c:overlap val="-27"/>
        <c:axId val="101068160"/>
        <c:axId val="10108633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JAL skaits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76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4680578619228495E-2"/>
                  <c:y val="-8.8090053416999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1F1-4604-925D-DB23EC90144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506371724749709E-2"/>
                  <c:y val="-9.8233950458177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53F-4B86-A37E-AFD3B6C8313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0594844597716897E-2"/>
                  <c:y val="-5.9741269742514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1F1-4604-925D-DB23EC901441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1744</c:v>
                </c:pt>
                <c:pt idx="1">
                  <c:v>2448</c:v>
                </c:pt>
                <c:pt idx="2">
                  <c:v>3217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41F1-4604-925D-DB23EC9014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94144"/>
        <c:axId val="101088256"/>
      </c:lineChart>
      <c:catAx>
        <c:axId val="10106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01086336"/>
        <c:crosses val="autoZero"/>
        <c:auto val="1"/>
        <c:lblAlgn val="ctr"/>
        <c:lblOffset val="100"/>
        <c:noMultiLvlLbl val="0"/>
      </c:catAx>
      <c:valAx>
        <c:axId val="101086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v-LV" b="1" dirty="0" smtClean="0">
                    <a:solidFill>
                      <a:schemeClr val="bg1">
                        <a:lumMod val="65000"/>
                      </a:schemeClr>
                    </a:solidFill>
                  </a:rPr>
                  <a:t>Ha</a:t>
                </a:r>
                <a:endParaRPr lang="lv-LV" b="1" dirty="0">
                  <a:solidFill>
                    <a:schemeClr val="bg1">
                      <a:lumMod val="65000"/>
                    </a:schemeClr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01068160"/>
        <c:crosses val="autoZero"/>
        <c:crossBetween val="between"/>
      </c:valAx>
      <c:valAx>
        <c:axId val="10108825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01094144"/>
        <c:crosses val="max"/>
        <c:crossBetween val="between"/>
      </c:valAx>
      <c:catAx>
        <c:axId val="101094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10882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600994959312096"/>
          <c:y val="0.17150698802243627"/>
          <c:w val="0.49772389329994837"/>
          <c:h val="0.60383761674460745"/>
        </c:manualLayout>
      </c:layout>
      <c:pieChart>
        <c:varyColors val="1"/>
        <c:ser>
          <c:idx val="0"/>
          <c:order val="0"/>
          <c:tx>
            <c:strRef>
              <c:f>vecuma_kr!$A$20</c:f>
              <c:strCache>
                <c:ptCount val="1"/>
                <c:pt idx="0">
                  <c:v>ES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rgbClr val="F39C12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E96-492C-8FC1-8ECDF6104883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E96-492C-8FC1-8ECDF6104883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E96-492C-8FC1-8ECDF6104883}"/>
              </c:ext>
            </c:extLst>
          </c:dPt>
          <c:dPt>
            <c:idx val="3"/>
            <c:bubble3D val="0"/>
            <c:explosion val="8"/>
            <c:spPr>
              <a:solidFill>
                <a:srgbClr val="C00000"/>
              </a:solidFill>
              <a:ln w="3810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E96-492C-8FC1-8ECDF6104883}"/>
              </c:ext>
            </c:extLst>
          </c:dPt>
          <c:dLbls>
            <c:dLbl>
              <c:idx val="0"/>
              <c:layout>
                <c:manualLayout>
                  <c:x val="-8.7994509216614225E-2"/>
                  <c:y val="0.1189590018102540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E96-492C-8FC1-8ECDF610488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8736065149507767E-2"/>
                  <c:y val="0.123369126920944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E96-492C-8FC1-8ECDF6104883}"/>
                </c:ext>
                <c:ext xmlns:c15="http://schemas.microsoft.com/office/drawing/2012/chart" uri="{CE6537A1-D6FC-4f65-9D91-7224C49458BB}">
                  <c15:layout>
                    <c:manualLayout>
                      <c:w val="8.0022542932576976E-2"/>
                      <c:h val="9.50142030588661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vecuma_kr!$B$13:$E$13</c:f>
              <c:strCache>
                <c:ptCount val="4"/>
                <c:pt idx="0">
                  <c:v>35-44</c:v>
                </c:pt>
                <c:pt idx="1">
                  <c:v>45-64</c:v>
                </c:pt>
                <c:pt idx="2">
                  <c:v>65 un vairāk</c:v>
                </c:pt>
                <c:pt idx="3">
                  <c:v>līdz 34</c:v>
                </c:pt>
              </c:strCache>
            </c:strRef>
          </c:cat>
          <c:val>
            <c:numRef>
              <c:f>vecuma_kr!$B$20:$E$20</c:f>
              <c:numCache>
                <c:formatCode>0%</c:formatCode>
                <c:ptCount val="4"/>
                <c:pt idx="0">
                  <c:v>0.15</c:v>
                </c:pt>
                <c:pt idx="1">
                  <c:v>0.48</c:v>
                </c:pt>
                <c:pt idx="2">
                  <c:v>0.31</c:v>
                </c:pt>
                <c:pt idx="3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E96-492C-8FC1-8ECDF61048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481837671054476E-2"/>
          <c:y val="6.5469538424899151E-2"/>
          <c:w val="0.94252397839583024"/>
          <c:h val="0.7470899880426099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'uz 2015 ha_17-20'!$C$4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32-4EAF-BB5D-89397CAD8DF1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932-4EAF-BB5D-89397CAD8DF1}"/>
              </c:ext>
            </c:extLst>
          </c:dPt>
          <c:dLbls>
            <c:dLbl>
              <c:idx val="0"/>
              <c:layout>
                <c:manualLayout>
                  <c:x val="1.4540167211922936E-3"/>
                  <c:y val="8.3175803402646409E-2"/>
                </c:manualLayout>
              </c:layout>
              <c:tx>
                <c:rich>
                  <a:bodyPr/>
                  <a:lstStyle/>
                  <a:p>
                    <a:fld id="{9CE33A80-0EE7-4D18-8C44-8A8CCB5983A1}" type="VALUE">
                      <a:rPr lang="en-US" sz="16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pPr/>
                      <a:t>[VALUE]</a:t>
                    </a:fld>
                    <a:endParaRPr lang="lv-LV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932-4EAF-BB5D-89397CAD8DF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1.4540167211922936E-3"/>
                  <c:y val="8.3175803402646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540167211923071E-3"/>
                  <c:y val="8.06553245116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7.4440061721963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5987314562778889E-3"/>
                  <c:y val="8.6080903403142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4540167211923203E-3"/>
                  <c:y val="7.405544061245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4471473508559523E-4"/>
                  <c:y val="7.1727272276220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5987314562779422E-3"/>
                  <c:y val="7.655547782425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3313330563573363E-17"/>
                  <c:y val="7.638360894869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4540167211922936E-3"/>
                  <c:y val="7.8134845620667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9080334423845339E-3"/>
                  <c:y val="8.06553245116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4471473508564852E-4"/>
                  <c:y val="7.619129839393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1.3093019861066986E-3"/>
                  <c:y val="7.3863130057702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1.454016721192347E-3"/>
                  <c:y val="7.5765595463137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1.3093019861066986E-3"/>
                  <c:y val="9.4026961185617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1.5987314562778889E-3"/>
                  <c:y val="8.336811395739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1.4540167211922936E-3"/>
                  <c:y val="9.5778197857592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3.1974629125557778E-3"/>
                  <c:y val="9.6355129521853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941-462A-B558-ED90662B1304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1.5987314562778889E-3"/>
                  <c:y val="9.1698792849381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0"/>
                  <c:y val="0.103339634530560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"/>
                  <c:y val="0.113421550094517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1.5987314562778889E-3"/>
                  <c:y val="0.113806171204024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1.5987314562778889E-3"/>
                  <c:y val="0.117480513423534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1.4540167211922936E-3"/>
                  <c:y val="7.3478508948196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0"/>
                  <c:y val="6.8052930056710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5"/>
              <c:layout>
                <c:manualLayout>
                  <c:x val="0"/>
                  <c:y val="7.561436672967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6"/>
              <c:layout>
                <c:manualLayout>
                  <c:x val="-1.0662666112714673E-16"/>
                  <c:y val="8.0655324511657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layout>
                <c:manualLayout>
                  <c:x val="-1.0662666112714673E-16"/>
                  <c:y val="7.8134845620667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8"/>
              <c:layout>
                <c:manualLayout>
                  <c:x val="0"/>
                  <c:y val="7.561436672967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2932-4EAF-BB5D-89397CAD8DF1}"/>
                </c:ext>
                <c:ext xmlns:c15="http://schemas.microsoft.com/office/drawing/2012/chart" uri="{CE6537A1-D6FC-4f65-9D91-7224C49458BB}"/>
              </c:extLst>
            </c:dLbl>
            <c:dLbl>
              <c:idx val="29"/>
              <c:layout>
                <c:manualLayout>
                  <c:x val="1.4540167211922936E-3"/>
                  <c:y val="7.561436672967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2932-4EAF-BB5D-89397CAD8D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'uz 2015 ha_17-20'!$A$5:$A$34</c:f>
              <c:strCache>
                <c:ptCount val="30"/>
                <c:pt idx="0">
                  <c:v>Igaunija</c:v>
                </c:pt>
                <c:pt idx="1">
                  <c:v>Latvija</c:v>
                </c:pt>
                <c:pt idx="2">
                  <c:v>Lietuva</c:v>
                </c:pt>
                <c:pt idx="3">
                  <c:v>Rumānija</c:v>
                </c:pt>
                <c:pt idx="4">
                  <c:v>Portugāle</c:v>
                </c:pt>
                <c:pt idx="5">
                  <c:v>Slovākija</c:v>
                </c:pt>
                <c:pt idx="6">
                  <c:v>Bulgārija</c:v>
                </c:pt>
                <c:pt idx="7">
                  <c:v>Polija</c:v>
                </c:pt>
                <c:pt idx="8">
                  <c:v>Somija</c:v>
                </c:pt>
                <c:pt idx="9">
                  <c:v>Zviedrija</c:v>
                </c:pt>
                <c:pt idx="10">
                  <c:v>Lielbritānija</c:v>
                </c:pt>
                <c:pt idx="11">
                  <c:v>Čehija</c:v>
                </c:pt>
                <c:pt idx="12">
                  <c:v>Spānija</c:v>
                </c:pt>
                <c:pt idx="13">
                  <c:v>Ungārija</c:v>
                </c:pt>
                <c:pt idx="14">
                  <c:v>Īrija</c:v>
                </c:pt>
                <c:pt idx="15">
                  <c:v>Austrija</c:v>
                </c:pt>
                <c:pt idx="16">
                  <c:v>ES-28</c:v>
                </c:pt>
                <c:pt idx="17">
                  <c:v>ES-27</c:v>
                </c:pt>
                <c:pt idx="18">
                  <c:v>Luksmeburga</c:v>
                </c:pt>
                <c:pt idx="19">
                  <c:v>Francija</c:v>
                </c:pt>
                <c:pt idx="20">
                  <c:v>Horvātija</c:v>
                </c:pt>
                <c:pt idx="21">
                  <c:v>Vācija</c:v>
                </c:pt>
                <c:pt idx="22">
                  <c:v>Slovēnija</c:v>
                </c:pt>
                <c:pt idx="23">
                  <c:v>Dānija</c:v>
                </c:pt>
                <c:pt idx="24">
                  <c:v>Itālija</c:v>
                </c:pt>
                <c:pt idx="25">
                  <c:v>Kipra</c:v>
                </c:pt>
                <c:pt idx="26">
                  <c:v>Beļģija</c:v>
                </c:pt>
                <c:pt idx="27">
                  <c:v>Nīderlande</c:v>
                </c:pt>
                <c:pt idx="28">
                  <c:v>Grieķija</c:v>
                </c:pt>
                <c:pt idx="29">
                  <c:v>Malta</c:v>
                </c:pt>
              </c:strCache>
            </c:strRef>
          </c:cat>
          <c:val>
            <c:numRef>
              <c:f>'uz 2015 ha_17-20'!$C$5:$C$34</c:f>
              <c:numCache>
                <c:formatCode>0</c:formatCode>
                <c:ptCount val="30"/>
                <c:pt idx="0">
                  <c:v>177.54682505820702</c:v>
                </c:pt>
                <c:pt idx="1">
                  <c:v>181.50882651822408</c:v>
                </c:pt>
                <c:pt idx="2">
                  <c:v>183.40830081589215</c:v>
                </c:pt>
                <c:pt idx="3">
                  <c:v>205.0149953695919</c:v>
                </c:pt>
                <c:pt idx="4">
                  <c:v>205.73132094642142</c:v>
                </c:pt>
                <c:pt idx="5">
                  <c:v>210.31656940577443</c:v>
                </c:pt>
                <c:pt idx="6">
                  <c:v>214.39852840842696</c:v>
                </c:pt>
                <c:pt idx="7">
                  <c:v>216.17506751768227</c:v>
                </c:pt>
                <c:pt idx="8">
                  <c:v>231.98866568411168</c:v>
                </c:pt>
                <c:pt idx="9">
                  <c:v>236.23404511743206</c:v>
                </c:pt>
                <c:pt idx="10">
                  <c:v>237.52751448900227</c:v>
                </c:pt>
                <c:pt idx="11">
                  <c:v>246.59933474243095</c:v>
                </c:pt>
                <c:pt idx="12">
                  <c:v>252.5010250335219</c:v>
                </c:pt>
                <c:pt idx="13">
                  <c:v>254.76899704773743</c:v>
                </c:pt>
                <c:pt idx="14">
                  <c:v>268.15369085357906</c:v>
                </c:pt>
                <c:pt idx="15">
                  <c:v>268.48211724769908</c:v>
                </c:pt>
                <c:pt idx="16">
                  <c:v>267.34438500388904</c:v>
                </c:pt>
                <c:pt idx="17">
                  <c:v>270.50045135852798</c:v>
                </c:pt>
                <c:pt idx="18">
                  <c:v>272.94993631821302</c:v>
                </c:pt>
                <c:pt idx="19">
                  <c:v>279.67607935442101</c:v>
                </c:pt>
                <c:pt idx="20">
                  <c:v>297.3717652270899</c:v>
                </c:pt>
                <c:pt idx="21">
                  <c:v>297.44206915191228</c:v>
                </c:pt>
                <c:pt idx="22">
                  <c:v>298.31534187474034</c:v>
                </c:pt>
                <c:pt idx="23">
                  <c:v>339.83249705381797</c:v>
                </c:pt>
                <c:pt idx="24">
                  <c:v>350.93617729986761</c:v>
                </c:pt>
                <c:pt idx="25">
                  <c:v>357.46410147121503</c:v>
                </c:pt>
                <c:pt idx="26">
                  <c:v>379.29408867956539</c:v>
                </c:pt>
                <c:pt idx="27">
                  <c:v>417.98242735374441</c:v>
                </c:pt>
                <c:pt idx="28">
                  <c:v>506.91557413754816</c:v>
                </c:pt>
                <c:pt idx="29">
                  <c:v>572.509765625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2932-4EAF-BB5D-89397CAD8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551296"/>
        <c:axId val="34552832"/>
      </c:barChart>
      <c:lineChart>
        <c:grouping val="standard"/>
        <c:varyColors val="0"/>
        <c:ser>
          <c:idx val="0"/>
          <c:order val="1"/>
          <c:tx>
            <c:strRef>
              <c:f>'uz 2015 ha_17-20'!$E$4</c:f>
              <c:strCache>
                <c:ptCount val="1"/>
              </c:strCache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'uz 2015 ha_17-20'!$A$5:$A$34</c:f>
              <c:strCache>
                <c:ptCount val="30"/>
                <c:pt idx="0">
                  <c:v>Igaunija</c:v>
                </c:pt>
                <c:pt idx="1">
                  <c:v>Latvija</c:v>
                </c:pt>
                <c:pt idx="2">
                  <c:v>Lietuva</c:v>
                </c:pt>
                <c:pt idx="3">
                  <c:v>Rumānija</c:v>
                </c:pt>
                <c:pt idx="4">
                  <c:v>Portugāle</c:v>
                </c:pt>
                <c:pt idx="5">
                  <c:v>Slovākija</c:v>
                </c:pt>
                <c:pt idx="6">
                  <c:v>Bulgārija</c:v>
                </c:pt>
                <c:pt idx="7">
                  <c:v>Polija</c:v>
                </c:pt>
                <c:pt idx="8">
                  <c:v>Somija</c:v>
                </c:pt>
                <c:pt idx="9">
                  <c:v>Zviedrija</c:v>
                </c:pt>
                <c:pt idx="10">
                  <c:v>Lielbritānija</c:v>
                </c:pt>
                <c:pt idx="11">
                  <c:v>Čehija</c:v>
                </c:pt>
                <c:pt idx="12">
                  <c:v>Spānija</c:v>
                </c:pt>
                <c:pt idx="13">
                  <c:v>Ungārija</c:v>
                </c:pt>
                <c:pt idx="14">
                  <c:v>Īrija</c:v>
                </c:pt>
                <c:pt idx="15">
                  <c:v>Austrija</c:v>
                </c:pt>
                <c:pt idx="16">
                  <c:v>ES-28</c:v>
                </c:pt>
                <c:pt idx="17">
                  <c:v>ES-27</c:v>
                </c:pt>
                <c:pt idx="18">
                  <c:v>Luksmeburga</c:v>
                </c:pt>
                <c:pt idx="19">
                  <c:v>Francija</c:v>
                </c:pt>
                <c:pt idx="20">
                  <c:v>Horvātija</c:v>
                </c:pt>
                <c:pt idx="21">
                  <c:v>Vācija</c:v>
                </c:pt>
                <c:pt idx="22">
                  <c:v>Slovēnija</c:v>
                </c:pt>
                <c:pt idx="23">
                  <c:v>Dānija</c:v>
                </c:pt>
                <c:pt idx="24">
                  <c:v>Itālija</c:v>
                </c:pt>
                <c:pt idx="25">
                  <c:v>Kipra</c:v>
                </c:pt>
                <c:pt idx="26">
                  <c:v>Beļģija</c:v>
                </c:pt>
                <c:pt idx="27">
                  <c:v>Nīderlande</c:v>
                </c:pt>
                <c:pt idx="28">
                  <c:v>Grieķija</c:v>
                </c:pt>
                <c:pt idx="29">
                  <c:v>Malta</c:v>
                </c:pt>
              </c:strCache>
            </c:strRef>
          </c:cat>
          <c:val>
            <c:numRef>
              <c:f>'uz 2015 ha_17-20'!$E$5:$E$34</c:f>
              <c:numCache>
                <c:formatCode>General</c:formatCode>
                <c:ptCount val="30"/>
                <c:pt idx="0">
                  <c:v>260</c:v>
                </c:pt>
                <c:pt idx="1">
                  <c:v>260</c:v>
                </c:pt>
                <c:pt idx="2">
                  <c:v>260</c:v>
                </c:pt>
                <c:pt idx="3">
                  <c:v>260</c:v>
                </c:pt>
                <c:pt idx="4">
                  <c:v>260</c:v>
                </c:pt>
                <c:pt idx="5">
                  <c:v>260</c:v>
                </c:pt>
                <c:pt idx="6">
                  <c:v>260</c:v>
                </c:pt>
                <c:pt idx="7">
                  <c:v>260</c:v>
                </c:pt>
                <c:pt idx="8">
                  <c:v>260</c:v>
                </c:pt>
                <c:pt idx="9">
                  <c:v>260</c:v>
                </c:pt>
                <c:pt idx="10">
                  <c:v>260</c:v>
                </c:pt>
                <c:pt idx="11">
                  <c:v>260</c:v>
                </c:pt>
                <c:pt idx="12">
                  <c:v>260</c:v>
                </c:pt>
                <c:pt idx="13">
                  <c:v>260</c:v>
                </c:pt>
                <c:pt idx="14">
                  <c:v>260</c:v>
                </c:pt>
                <c:pt idx="15">
                  <c:v>260</c:v>
                </c:pt>
                <c:pt idx="16">
                  <c:v>260</c:v>
                </c:pt>
                <c:pt idx="17">
                  <c:v>260</c:v>
                </c:pt>
                <c:pt idx="18">
                  <c:v>260</c:v>
                </c:pt>
                <c:pt idx="19">
                  <c:v>260</c:v>
                </c:pt>
                <c:pt idx="20">
                  <c:v>260</c:v>
                </c:pt>
                <c:pt idx="21">
                  <c:v>260</c:v>
                </c:pt>
                <c:pt idx="22">
                  <c:v>260</c:v>
                </c:pt>
                <c:pt idx="23">
                  <c:v>260</c:v>
                </c:pt>
                <c:pt idx="24">
                  <c:v>260</c:v>
                </c:pt>
                <c:pt idx="25">
                  <c:v>260</c:v>
                </c:pt>
                <c:pt idx="26">
                  <c:v>260</c:v>
                </c:pt>
                <c:pt idx="27">
                  <c:v>260</c:v>
                </c:pt>
                <c:pt idx="28">
                  <c:v>260</c:v>
                </c:pt>
                <c:pt idx="29">
                  <c:v>260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3-2932-4EAF-BB5D-89397CAD8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51296"/>
        <c:axId val="34552832"/>
      </c:lineChart>
      <c:catAx>
        <c:axId val="3455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34552832"/>
        <c:crosses val="autoZero"/>
        <c:auto val="1"/>
        <c:lblAlgn val="ctr"/>
        <c:lblOffset val="100"/>
        <c:noMultiLvlLbl val="0"/>
      </c:catAx>
      <c:valAx>
        <c:axId val="34552832"/>
        <c:scaling>
          <c:orientation val="minMax"/>
          <c:max val="600"/>
        </c:scaling>
        <c:delete val="1"/>
        <c:axPos val="l"/>
        <c:numFmt formatCode="0" sourceLinked="1"/>
        <c:majorTickMark val="none"/>
        <c:minorTickMark val="none"/>
        <c:tickLblPos val="nextTo"/>
        <c:crossAx val="3455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1171398231709586"/>
          <c:y val="0.40747490684647408"/>
          <c:w val="0.31667762903682839"/>
          <c:h val="5.77667961637120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'20lv'!$C$27</c:f>
              <c:strCache>
                <c:ptCount val="1"/>
                <c:pt idx="0">
                  <c:v>2005 (aitu un kazu gaļa 2008.gads)</c:v>
                </c:pt>
              </c:strCache>
            </c:strRef>
          </c:tx>
          <c:spPr>
            <a:solidFill>
              <a:srgbClr val="A6A6A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'20lv'!$B$28:$B$34</c:f>
              <c:strCache>
                <c:ptCount val="7"/>
                <c:pt idx="0">
                  <c:v>Piens un piena produkti</c:v>
                </c:pt>
                <c:pt idx="1">
                  <c:v>Cūkgaļa un tās produkti</c:v>
                </c:pt>
                <c:pt idx="2">
                  <c:v>Mājputnu gaļa un tās produkti</c:v>
                </c:pt>
                <c:pt idx="3">
                  <c:v>Graudaugi</c:v>
                </c:pt>
                <c:pt idx="4">
                  <c:v>Olas</c:v>
                </c:pt>
                <c:pt idx="5">
                  <c:v>Liellopu gaļa un tās produkti</c:v>
                </c:pt>
                <c:pt idx="6">
                  <c:v>Aitu un kazu gaļa</c:v>
                </c:pt>
              </c:strCache>
            </c:strRef>
          </c:cat>
          <c:val>
            <c:numRef>
              <c:f>'20lv'!$C$28:$C$34</c:f>
              <c:numCache>
                <c:formatCode>0%</c:formatCode>
                <c:ptCount val="7"/>
                <c:pt idx="0">
                  <c:v>1.2082190146725516</c:v>
                </c:pt>
                <c:pt idx="1">
                  <c:v>0.54088470787108689</c:v>
                </c:pt>
                <c:pt idx="2">
                  <c:v>0.37894720700954876</c:v>
                </c:pt>
                <c:pt idx="3">
                  <c:v>1.0707427993936331</c:v>
                </c:pt>
                <c:pt idx="4">
                  <c:v>1.0681097584843622</c:v>
                </c:pt>
                <c:pt idx="5">
                  <c:v>0.90362836120667478</c:v>
                </c:pt>
                <c:pt idx="6">
                  <c:v>0.82390179080466253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50-4909-8726-0C5F30D9CFB3}"/>
            </c:ext>
          </c:extLst>
        </c:ser>
        <c:ser>
          <c:idx val="1"/>
          <c:order val="1"/>
          <c:tx>
            <c:strRef>
              <c:f>'20lv'!$N$27</c:f>
              <c:strCache>
                <c:ptCount val="1"/>
                <c:pt idx="0">
                  <c:v>2016 p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Segoe UI Light" panose="020B0502040204020203" pitchFamily="34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'20lv'!$B$28:$B$34</c:f>
              <c:strCache>
                <c:ptCount val="7"/>
                <c:pt idx="0">
                  <c:v>Piens un piena produkti</c:v>
                </c:pt>
                <c:pt idx="1">
                  <c:v>Cūkgaļa un tās produkti</c:v>
                </c:pt>
                <c:pt idx="2">
                  <c:v>Mājputnu gaļa un tās produkti</c:v>
                </c:pt>
                <c:pt idx="3">
                  <c:v>Graudaugi</c:v>
                </c:pt>
                <c:pt idx="4">
                  <c:v>Olas</c:v>
                </c:pt>
                <c:pt idx="5">
                  <c:v>Liellopu gaļa un tās produkti</c:v>
                </c:pt>
                <c:pt idx="6">
                  <c:v>Aitu un kazu gaļa</c:v>
                </c:pt>
              </c:strCache>
            </c:strRef>
          </c:cat>
          <c:val>
            <c:numRef>
              <c:f>'20lv'!$N$28:$N$34</c:f>
              <c:numCache>
                <c:formatCode>0%</c:formatCode>
                <c:ptCount val="7"/>
                <c:pt idx="0">
                  <c:v>1.35</c:v>
                </c:pt>
                <c:pt idx="1">
                  <c:v>0.56999999999999995</c:v>
                </c:pt>
                <c:pt idx="2">
                  <c:v>0.65</c:v>
                </c:pt>
                <c:pt idx="3">
                  <c:v>3.16</c:v>
                </c:pt>
                <c:pt idx="4">
                  <c:v>1.61</c:v>
                </c:pt>
                <c:pt idx="5">
                  <c:v>1.72</c:v>
                </c:pt>
                <c:pt idx="6">
                  <c:v>1.05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50-4909-8726-0C5F30D9C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100552064"/>
        <c:axId val="100562048"/>
      </c:barChart>
      <c:lineChart>
        <c:grouping val="standard"/>
        <c:varyColors val="0"/>
        <c:ser>
          <c:idx val="2"/>
          <c:order val="2"/>
          <c:tx>
            <c:strRef>
              <c:f>'20lv'!$B$35</c:f>
              <c:strCache>
                <c:ptCount val="1"/>
                <c:pt idx="0">
                  <c:v>Pašnodrošinājums</c:v>
                </c:pt>
              </c:strCache>
            </c:strRef>
          </c:tx>
          <c:spPr>
            <a:ln w="22225" cap="rnd">
              <a:solidFill>
                <a:srgbClr val="CC99FF"/>
              </a:solidFill>
              <a:prstDash val="lgDash"/>
              <a:round/>
            </a:ln>
            <a:effectLst/>
          </c:spPr>
          <c:marker>
            <c:symbol val="none"/>
          </c:marker>
          <c:val>
            <c:numRef>
              <c:f>'20lv'!$F$35:$L$35</c:f>
              <c:numCache>
                <c:formatCode>0%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D50-4909-8726-0C5F30D9C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565376"/>
        <c:axId val="100563584"/>
      </c:lineChart>
      <c:catAx>
        <c:axId val="10055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pPr>
            <a:endParaRPr lang="lv-LV"/>
          </a:p>
        </c:txPr>
        <c:crossAx val="100562048"/>
        <c:crosses val="autoZero"/>
        <c:auto val="1"/>
        <c:lblAlgn val="ctr"/>
        <c:lblOffset val="100"/>
        <c:noMultiLvlLbl val="0"/>
      </c:catAx>
      <c:valAx>
        <c:axId val="100562048"/>
        <c:scaling>
          <c:orientation val="minMax"/>
          <c:max val="3.6"/>
          <c:min val="0"/>
        </c:scaling>
        <c:delete val="1"/>
        <c:axPos val="l"/>
        <c:numFmt formatCode="0%" sourceLinked="1"/>
        <c:majorTickMark val="none"/>
        <c:minorTickMark val="none"/>
        <c:tickLblPos val="nextTo"/>
        <c:crossAx val="100552064"/>
        <c:crosses val="autoZero"/>
        <c:crossBetween val="between"/>
      </c:valAx>
      <c:valAx>
        <c:axId val="100563584"/>
        <c:scaling>
          <c:orientation val="minMax"/>
          <c:max val="3.5"/>
          <c:min val="0"/>
        </c:scaling>
        <c:delete val="1"/>
        <c:axPos val="r"/>
        <c:numFmt formatCode="0%" sourceLinked="1"/>
        <c:majorTickMark val="out"/>
        <c:minorTickMark val="none"/>
        <c:tickLblPos val="nextTo"/>
        <c:crossAx val="100565376"/>
        <c:crosses val="max"/>
        <c:crossBetween val="between"/>
      </c:valAx>
      <c:catAx>
        <c:axId val="100565376"/>
        <c:scaling>
          <c:orientation val="minMax"/>
        </c:scaling>
        <c:delete val="1"/>
        <c:axPos val="b"/>
        <c:majorTickMark val="out"/>
        <c:minorTickMark val="none"/>
        <c:tickLblPos val="nextTo"/>
        <c:crossAx val="10056358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j-lt"/>
              <a:ea typeface="+mn-ea"/>
              <a:cs typeface="Segoe UI Light" panose="020B0502040204020203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Segoe UI Light" panose="020B0502040204020203" pitchFamily="34" charset="0"/>
          <a:cs typeface="Segoe UI Light" panose="020B0502040204020203" pitchFamily="34" charset="0"/>
        </a:defRPr>
      </a:pPr>
      <a:endParaRPr lang="lv-L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00291972893455E-2"/>
          <c:y val="0.33640722425406971"/>
          <c:w val="0.95590267888444602"/>
          <c:h val="0.642719162716062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DC-4E10-9F27-2AC36F282D54}"/>
              </c:ext>
            </c:extLst>
          </c:dPt>
          <c:dPt>
            <c:idx val="1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DC-4E10-9F27-2AC36F282D54}"/>
              </c:ext>
            </c:extLst>
          </c:dPt>
          <c:dPt>
            <c:idx val="2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8DC-4E10-9F27-2AC36F282D54}"/>
              </c:ext>
            </c:extLst>
          </c:dPt>
          <c:dPt>
            <c:idx val="3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8DC-4E10-9F27-2AC36F282D54}"/>
              </c:ext>
            </c:extLst>
          </c:dPt>
          <c:dPt>
            <c:idx val="4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8DC-4E10-9F27-2AC36F282D54}"/>
              </c:ext>
            </c:extLst>
          </c:dPt>
          <c:dPt>
            <c:idx val="5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8DC-4E10-9F27-2AC36F282D54}"/>
              </c:ext>
            </c:extLst>
          </c:dPt>
          <c:dPt>
            <c:idx val="6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8DC-4E10-9F27-2AC36F282D54}"/>
              </c:ext>
            </c:extLst>
          </c:dPt>
          <c:dPt>
            <c:idx val="7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8DC-4E10-9F27-2AC36F282D54}"/>
              </c:ext>
            </c:extLst>
          </c:dPt>
          <c:dPt>
            <c:idx val="8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8DC-4E10-9F27-2AC36F282D54}"/>
              </c:ext>
            </c:extLst>
          </c:dPt>
          <c:dPt>
            <c:idx val="9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88DC-4E10-9F27-2AC36F282D54}"/>
              </c:ext>
            </c:extLst>
          </c:dPt>
          <c:dLbls>
            <c:dLbl>
              <c:idx val="0"/>
              <c:layout>
                <c:manualLayout>
                  <c:x val="0"/>
                  <c:y val="1.958608228953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8DC-4E10-9F27-2AC36F282D5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326805216679368E-3"/>
                  <c:y val="1.520151584249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8DC-4E10-9F27-2AC36F282D5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'ha izmaiņas'!$A$69:$A$97</c:f>
              <c:strCache>
                <c:ptCount val="29"/>
                <c:pt idx="0">
                  <c:v>Malta</c:v>
                </c:pt>
                <c:pt idx="1">
                  <c:v>Igaunija</c:v>
                </c:pt>
                <c:pt idx="2">
                  <c:v>Latvija</c:v>
                </c:pt>
                <c:pt idx="3">
                  <c:v>Bulgārija</c:v>
                </c:pt>
                <c:pt idx="4">
                  <c:v>Vācija</c:v>
                </c:pt>
                <c:pt idx="5">
                  <c:v>Beļģija</c:v>
                </c:pt>
                <c:pt idx="6">
                  <c:v>Itālija</c:v>
                </c:pt>
                <c:pt idx="7">
                  <c:v>Slovēnija</c:v>
                </c:pt>
                <c:pt idx="8">
                  <c:v>Čehija</c:v>
                </c:pt>
                <c:pt idx="9">
                  <c:v>Francija</c:v>
                </c:pt>
                <c:pt idx="10">
                  <c:v>Polija</c:v>
                </c:pt>
                <c:pt idx="11">
                  <c:v>Lietuva</c:v>
                </c:pt>
                <c:pt idx="12">
                  <c:v>Slovākija</c:v>
                </c:pt>
                <c:pt idx="13">
                  <c:v>Somija</c:v>
                </c:pt>
                <c:pt idx="14">
                  <c:v>Ungārija</c:v>
                </c:pt>
                <c:pt idx="15">
                  <c:v>Luksmeburga</c:v>
                </c:pt>
                <c:pt idx="16">
                  <c:v>Dānija</c:v>
                </c:pt>
                <c:pt idx="17">
                  <c:v>Īrija</c:v>
                </c:pt>
                <c:pt idx="18">
                  <c:v>Zviedrija</c:v>
                </c:pt>
                <c:pt idx="19">
                  <c:v>ES-28</c:v>
                </c:pt>
                <c:pt idx="20">
                  <c:v>Spānija</c:v>
                </c:pt>
                <c:pt idx="21">
                  <c:v>Portugāle</c:v>
                </c:pt>
                <c:pt idx="22">
                  <c:v>Nīderlande</c:v>
                </c:pt>
                <c:pt idx="23">
                  <c:v>Rumānija</c:v>
                </c:pt>
                <c:pt idx="24">
                  <c:v>Lielbritānija</c:v>
                </c:pt>
                <c:pt idx="25">
                  <c:v>Kipra</c:v>
                </c:pt>
                <c:pt idx="26">
                  <c:v>Austrija</c:v>
                </c:pt>
                <c:pt idx="27">
                  <c:v>Horvātija</c:v>
                </c:pt>
                <c:pt idx="28">
                  <c:v>Grieķija</c:v>
                </c:pt>
              </c:strCache>
            </c:strRef>
          </c:cat>
          <c:val>
            <c:numRef>
              <c:f>'ha izmaiņas'!$B$69:$B$97</c:f>
              <c:numCache>
                <c:formatCode>0%</c:formatCode>
                <c:ptCount val="29"/>
                <c:pt idx="0">
                  <c:v>0.11790393013100431</c:v>
                </c:pt>
                <c:pt idx="1">
                  <c:v>0.10272339176081213</c:v>
                </c:pt>
                <c:pt idx="2">
                  <c:v>7.8651053246264535E-2</c:v>
                </c:pt>
                <c:pt idx="3">
                  <c:v>6.3478432921016958E-2</c:v>
                </c:pt>
                <c:pt idx="4">
                  <c:v>0.05</c:v>
                </c:pt>
                <c:pt idx="5">
                  <c:v>4.6760366209172677E-2</c:v>
                </c:pt>
                <c:pt idx="6">
                  <c:v>3.4937572364396541E-2</c:v>
                </c:pt>
                <c:pt idx="7">
                  <c:v>1.4002996136560641E-2</c:v>
                </c:pt>
                <c:pt idx="8">
                  <c:v>8.0576117388047042E-3</c:v>
                </c:pt>
                <c:pt idx="9">
                  <c:v>3.0000000000000001E-3</c:v>
                </c:pt>
                <c:pt idx="10">
                  <c:v>0</c:v>
                </c:pt>
                <c:pt idx="11">
                  <c:v>0</c:v>
                </c:pt>
                <c:pt idx="12">
                  <c:v>-4.3283374440106215E-4</c:v>
                </c:pt>
                <c:pt idx="13">
                  <c:v>-7.3697207626409744E-3</c:v>
                </c:pt>
                <c:pt idx="14">
                  <c:v>-1.481533632735732E-2</c:v>
                </c:pt>
                <c:pt idx="15">
                  <c:v>-1.5172347251368845E-2</c:v>
                </c:pt>
                <c:pt idx="16">
                  <c:v>-2.1600324149840922E-2</c:v>
                </c:pt>
                <c:pt idx="17">
                  <c:v>-2.6055522201634762E-2</c:v>
                </c:pt>
                <c:pt idx="18">
                  <c:v>-2.9908878575068409E-2</c:v>
                </c:pt>
                <c:pt idx="19">
                  <c:v>-0.03</c:v>
                </c:pt>
                <c:pt idx="20">
                  <c:v>-0.03</c:v>
                </c:pt>
                <c:pt idx="21">
                  <c:v>-3.3464094094665331E-2</c:v>
                </c:pt>
                <c:pt idx="22">
                  <c:v>-3.494118178403316E-2</c:v>
                </c:pt>
                <c:pt idx="23">
                  <c:v>-4.5023261306813889E-2</c:v>
                </c:pt>
                <c:pt idx="24">
                  <c:v>-5.146933227463768E-2</c:v>
                </c:pt>
                <c:pt idx="25">
                  <c:v>-5.3060826844255171E-2</c:v>
                </c:pt>
                <c:pt idx="26">
                  <c:v>-5.5993478181218581E-2</c:v>
                </c:pt>
                <c:pt idx="27">
                  <c:v>-0.20781651658585387</c:v>
                </c:pt>
                <c:pt idx="28">
                  <c:v>-0.30945718187084548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88DC-4E10-9F27-2AC36F282D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34631040"/>
        <c:axId val="34636928"/>
      </c:barChart>
      <c:catAx>
        <c:axId val="3463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lang="lv-LV" sz="11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636928"/>
        <c:crosses val="autoZero"/>
        <c:auto val="1"/>
        <c:lblAlgn val="ctr"/>
        <c:lblOffset val="100"/>
        <c:noMultiLvlLbl val="0"/>
      </c:catAx>
      <c:valAx>
        <c:axId val="346369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463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hektāri!$E$9</c:f>
              <c:strCache>
                <c:ptCount val="1"/>
                <c:pt idx="0">
                  <c:v>Pretendenti, tūkst.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hektāri!$F$8:$S$8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hektāri!$F$9:$S$9</c:f>
              <c:numCache>
                <c:formatCode>_-* #,##0.0_-;\-* #,##0.0_-;_-* "-"??_-;_-@_-</c:formatCode>
                <c:ptCount val="14"/>
                <c:pt idx="0">
                  <c:v>69.692999999999998</c:v>
                </c:pt>
                <c:pt idx="1">
                  <c:v>77.513000000000005</c:v>
                </c:pt>
                <c:pt idx="2">
                  <c:v>80.528000000000006</c:v>
                </c:pt>
                <c:pt idx="3">
                  <c:v>77.665000000000006</c:v>
                </c:pt>
                <c:pt idx="4">
                  <c:v>76.159000000000006</c:v>
                </c:pt>
                <c:pt idx="5">
                  <c:v>67.480999999999995</c:v>
                </c:pt>
                <c:pt idx="6">
                  <c:v>64.054000000000002</c:v>
                </c:pt>
                <c:pt idx="7">
                  <c:v>62.213000000000001</c:v>
                </c:pt>
                <c:pt idx="8">
                  <c:v>61.328000000000003</c:v>
                </c:pt>
                <c:pt idx="9">
                  <c:v>59.674999999999997</c:v>
                </c:pt>
                <c:pt idx="10">
                  <c:v>58.851999999999997</c:v>
                </c:pt>
                <c:pt idx="11">
                  <c:v>59.526000000000003</c:v>
                </c:pt>
                <c:pt idx="12">
                  <c:v>59.526000000000003</c:v>
                </c:pt>
                <c:pt idx="13">
                  <c:v>58.570999999999998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3A2D-4830-BAF4-A8E58E28E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705408"/>
        <c:axId val="38715392"/>
      </c:lineChart>
      <c:lineChart>
        <c:grouping val="stacked"/>
        <c:varyColors val="0"/>
        <c:ser>
          <c:idx val="1"/>
          <c:order val="1"/>
          <c:tx>
            <c:strRef>
              <c:f>hektāri!$E$10</c:f>
              <c:strCache>
                <c:ptCount val="1"/>
                <c:pt idx="0">
                  <c:v>LIZ, milj.ha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>
                <a:solidFill>
                  <a:sysClr val="window" lastClr="FFFFFF"/>
                </a:solidFill>
              </a:ln>
            </c:spPr>
          </c:marker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hektāri!$F$8:$S$8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hektāri!$F$10:$S$10</c:f>
              <c:numCache>
                <c:formatCode>_(* #,##0.00_);_(* \(#,##0.00\);_(* "-"??_);_(@_)</c:formatCode>
                <c:ptCount val="14"/>
                <c:pt idx="0">
                  <c:v>1.2829999999999999</c:v>
                </c:pt>
                <c:pt idx="1">
                  <c:v>1.46</c:v>
                </c:pt>
                <c:pt idx="2">
                  <c:v>1.5249999999999999</c:v>
                </c:pt>
                <c:pt idx="3">
                  <c:v>1.536</c:v>
                </c:pt>
                <c:pt idx="4">
                  <c:v>1.512</c:v>
                </c:pt>
                <c:pt idx="5">
                  <c:v>1.5149999999999999</c:v>
                </c:pt>
                <c:pt idx="6">
                  <c:v>1.52</c:v>
                </c:pt>
                <c:pt idx="7">
                  <c:v>1.56</c:v>
                </c:pt>
                <c:pt idx="8">
                  <c:v>1.571</c:v>
                </c:pt>
                <c:pt idx="9">
                  <c:v>1.599</c:v>
                </c:pt>
                <c:pt idx="10">
                  <c:v>1.629</c:v>
                </c:pt>
                <c:pt idx="11">
                  <c:v>1.643</c:v>
                </c:pt>
                <c:pt idx="12">
                  <c:v>1.681</c:v>
                </c:pt>
                <c:pt idx="13">
                  <c:v>1.713085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3A2D-4830-BAF4-A8E58E28E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716928"/>
        <c:axId val="38718464"/>
      </c:lineChart>
      <c:catAx>
        <c:axId val="3870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  <c:crossAx val="38715392"/>
        <c:crosses val="autoZero"/>
        <c:auto val="1"/>
        <c:lblAlgn val="ctr"/>
        <c:lblOffset val="100"/>
        <c:noMultiLvlLbl val="0"/>
      </c:catAx>
      <c:valAx>
        <c:axId val="38715392"/>
        <c:scaling>
          <c:orientation val="minMax"/>
          <c:max val="85"/>
          <c:min val="0"/>
        </c:scaling>
        <c:delete val="0"/>
        <c:axPos val="l"/>
        <c:numFmt formatCode="_-* #,##0.0_-;\-* #,##0.0_-;_-* &quot;-&quot;??_-;_-@_-" sourceLinked="1"/>
        <c:majorTickMark val="out"/>
        <c:minorTickMark val="none"/>
        <c:tickLblPos val="none"/>
        <c:spPr>
          <a:ln w="9525">
            <a:noFill/>
          </a:ln>
        </c:spPr>
        <c:crossAx val="38705408"/>
        <c:crosses val="autoZero"/>
        <c:crossBetween val="between"/>
      </c:valAx>
      <c:catAx>
        <c:axId val="387169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718464"/>
        <c:crosses val="autoZero"/>
        <c:auto val="1"/>
        <c:lblAlgn val="ctr"/>
        <c:lblOffset val="100"/>
        <c:noMultiLvlLbl val="0"/>
      </c:catAx>
      <c:valAx>
        <c:axId val="38718464"/>
        <c:scaling>
          <c:orientation val="minMax"/>
          <c:max val="3"/>
          <c:min val="1"/>
        </c:scaling>
        <c:delete val="0"/>
        <c:axPos val="r"/>
        <c:numFmt formatCode="_(* #,##0.00_);_(* \(#,##0.00\);_(* &quot;-&quot;??_);_(@_)" sourceLinked="1"/>
        <c:majorTickMark val="out"/>
        <c:minorTickMark val="none"/>
        <c:tickLblPos val="none"/>
        <c:spPr>
          <a:ln w="9525">
            <a:noFill/>
          </a:ln>
        </c:spPr>
        <c:crossAx val="38716928"/>
        <c:crosses val="max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6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</c:legendEntry>
      <c:legendEntry>
        <c:idx val="1"/>
        <c:txPr>
          <a:bodyPr/>
          <a:lstStyle/>
          <a:p>
            <a:pPr>
              <a:defRPr sz="16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lv-LV"/>
          </a:p>
        </c:txPr>
      </c:legendEntry>
      <c:overlay val="0"/>
      <c:spPr>
        <a:noFill/>
        <a:ln w="25400">
          <a:noFill/>
        </a:ln>
      </c:spPr>
      <c:txPr>
        <a:bodyPr/>
        <a:lstStyle/>
        <a:p>
          <a:pPr>
            <a:defRPr sz="96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lv-LV"/>
        </a:p>
      </c:txPr>
    </c:legend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lv-L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v-LV" sz="1600" dirty="0" smtClean="0">
                <a:solidFill>
                  <a:schemeClr val="tx1"/>
                </a:solidFill>
              </a:rPr>
              <a:t>59</a:t>
            </a:r>
            <a:r>
              <a:rPr lang="lv-LV" sz="1600" baseline="0" dirty="0" smtClean="0">
                <a:solidFill>
                  <a:schemeClr val="tx1"/>
                </a:solidFill>
              </a:rPr>
              <a:t> </a:t>
            </a:r>
            <a:r>
              <a:rPr lang="lv-LV" sz="1400" b="0" i="1" cap="none" baseline="0" dirty="0" smtClean="0">
                <a:solidFill>
                  <a:schemeClr val="tx1"/>
                </a:solidFill>
              </a:rPr>
              <a:t>tūkst. SAIMNIECĪBAS</a:t>
            </a:r>
            <a:endParaRPr lang="lv-LV" sz="1400" b="0" i="1" cap="none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1978121414836718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1544880184853038"/>
          <c:y val="0.26154746281714786"/>
          <c:w val="0.60604036388902349"/>
          <c:h val="0.68361803732866722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explosion val="11"/>
            <c:spPr>
              <a:solidFill>
                <a:srgbClr val="2980B9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650-46A8-9E7E-EBF1D3F504E9}"/>
              </c:ext>
            </c:extLst>
          </c:dPt>
          <c:dPt>
            <c:idx val="1"/>
            <c:bubble3D val="0"/>
            <c:explosion val="11"/>
            <c:spPr>
              <a:solidFill>
                <a:srgbClr val="C00000"/>
              </a:solidFill>
              <a:ln w="1905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650-46A8-9E7E-EBF1D3F504E9}"/>
              </c:ext>
            </c:extLst>
          </c:dPt>
          <c:dPt>
            <c:idx val="2"/>
            <c:bubble3D val="0"/>
            <c:explosion val="10"/>
            <c:spPr>
              <a:solidFill>
                <a:srgbClr val="9BBB59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650-46A8-9E7E-EBF1D3F504E9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650-46A8-9E7E-EBF1D3F504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650-46A8-9E7E-EBF1D3F504E9}"/>
              </c:ext>
            </c:extLst>
          </c:dPt>
          <c:dLbls>
            <c:dLbl>
              <c:idx val="0"/>
              <c:layout>
                <c:manualLayout>
                  <c:x val="-0.1119760208121254"/>
                  <c:y val="3.2407407407407406E-2"/>
                </c:manualLayout>
              </c:layout>
              <c:tx>
                <c:rich>
                  <a:bodyPr/>
                  <a:lstStyle/>
                  <a:p>
                    <a:fld id="{1E20A5CF-134D-4C17-8EE8-9108B50B561D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/>
                    </a:r>
                    <a:br>
                      <a:rPr lang="en-US" dirty="0" smtClean="0"/>
                    </a:br>
                    <a:fld id="{508C896A-4378-496B-A2FA-41404F13A2DC}" type="PERCENTAGE">
                      <a:rPr lang="en-US" baseline="0" smtClean="0"/>
                      <a:pPr/>
                      <a:t>[PERCENTAGE]</a:t>
                    </a:fld>
                    <a:endParaRPr lang="en-US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650-46A8-9E7E-EBF1D3F504E9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1583143471165196"/>
                  <c:y val="3.2407407407407406E-2"/>
                </c:manualLayout>
              </c:layout>
              <c:tx>
                <c:rich>
                  <a:bodyPr/>
                  <a:lstStyle/>
                  <a:p>
                    <a:fld id="{CE758D16-6852-4AEE-8817-3705A66E33EF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/>
                    </a:r>
                    <a:br>
                      <a:rPr lang="en-US" dirty="0" smtClean="0"/>
                    </a:br>
                    <a:fld id="{AEE31208-5109-4CE8-967B-3FA1791E682B}" type="PERCENTAGE">
                      <a:rPr lang="en-US" baseline="0" smtClean="0"/>
                      <a:pPr/>
                      <a:t>[PERCENTAGE]</a:t>
                    </a:fld>
                    <a:endParaRPr lang="en-US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650-46A8-9E7E-EBF1D3F504E9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0045114482847778"/>
                  <c:y val="0.16666666666666663"/>
                </c:manualLayout>
              </c:layout>
              <c:tx>
                <c:rich>
                  <a:bodyPr/>
                  <a:lstStyle/>
                  <a:p>
                    <a:fld id="{ED3418E0-A019-42AD-8835-07930943D598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  <a:fld id="{8605DA17-67A9-40DD-819C-F76E708BBF73}" type="PERCENTAGE">
                      <a:rPr lang="en-US" baseline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650-46A8-9E7E-EBF1D3F504E9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22407646193869479"/>
                  <c:y val="-0.18981481481481483"/>
                </c:manualLayout>
              </c:layout>
              <c:tx>
                <c:rich>
                  <a:bodyPr/>
                  <a:lstStyle/>
                  <a:p>
                    <a:fld id="{E60F4344-FDD8-406A-9562-47C6E5531602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/>
                    </a:r>
                    <a:br>
                      <a:rPr lang="en-US" smtClean="0"/>
                    </a:br>
                    <a:fld id="{B28EDBEC-8068-4E4B-B3EF-B225D3FA55D1}" type="PERCENTAGE">
                      <a:rPr lang="en-US" baseline="0" smtClean="0"/>
                      <a:pPr/>
                      <a:t>[PERCENTAGE]</a:t>
                    </a:fld>
                    <a:endParaRPr lang="en-US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650-46A8-9E7E-EBF1D3F504E9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8237075478625014"/>
                  <c:y val="4.1666666666666664E-2"/>
                </c:manualLayout>
              </c:layout>
              <c:tx>
                <c:rich>
                  <a:bodyPr/>
                  <a:lstStyle/>
                  <a:p>
                    <a:fld id="{41F35CF9-1723-418D-AB69-F204A7B37145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566AF883-B269-4BD6-B645-D4C0D2581231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650-46A8-9E7E-EBF1D3F504E9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atbalsta_kr!$B$33:$B$37</c:f>
              <c:numCache>
                <c:formatCode>#\ ##0.0</c:formatCode>
                <c:ptCount val="5"/>
                <c:pt idx="0">
                  <c:v>0.20899999999999999</c:v>
                </c:pt>
                <c:pt idx="1">
                  <c:v>0.378</c:v>
                </c:pt>
                <c:pt idx="2">
                  <c:v>6.0439999999999996</c:v>
                </c:pt>
                <c:pt idx="3">
                  <c:v>29.378</c:v>
                </c:pt>
                <c:pt idx="4">
                  <c:v>23.36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8650-46A8-9E7E-EBF1D3F504E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dirty="0" smtClean="0">
                <a:solidFill>
                  <a:schemeClr val="tx1"/>
                </a:solidFill>
              </a:rPr>
              <a:t>201 </a:t>
            </a:r>
            <a:r>
              <a:rPr lang="lv-LV" sz="1600" b="0" i="1" cap="none" dirty="0" smtClean="0">
                <a:solidFill>
                  <a:schemeClr val="tx1"/>
                </a:solidFill>
              </a:rPr>
              <a:t>milj. </a:t>
            </a:r>
            <a:r>
              <a:rPr lang="lv-LV" sz="1600" b="0" i="1" dirty="0" smtClean="0">
                <a:solidFill>
                  <a:schemeClr val="tx1"/>
                </a:solidFill>
              </a:rPr>
              <a:t>EUR</a:t>
            </a:r>
            <a:endParaRPr lang="lv-LV" sz="1600" b="0" i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349672181220210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454485399100719"/>
          <c:y val="0.27162875473899095"/>
          <c:w val="0.65993187904445971"/>
          <c:h val="0.67734434237386998"/>
        </c:manualLayout>
      </c:layout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explosion val="7"/>
            <c:spPr>
              <a:solidFill>
                <a:srgbClr val="2980B9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77-4385-BC4C-F64DE81B8788}"/>
              </c:ext>
            </c:extLst>
          </c:dPt>
          <c:dPt>
            <c:idx val="1"/>
            <c:bubble3D val="0"/>
            <c:explosion val="6"/>
            <c:spPr>
              <a:solidFill>
                <a:srgbClr val="C0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77-4385-BC4C-F64DE81B8788}"/>
              </c:ext>
            </c:extLst>
          </c:dPt>
          <c:dPt>
            <c:idx val="2"/>
            <c:bubble3D val="0"/>
            <c:explosion val="5"/>
            <c:spPr>
              <a:solidFill>
                <a:srgbClr val="9BBB59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C77-4385-BC4C-F64DE81B8788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C77-4385-BC4C-F64DE81B878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C77-4385-BC4C-F64DE81B8788}"/>
              </c:ext>
            </c:extLst>
          </c:dPt>
          <c:dLbls>
            <c:dLbl>
              <c:idx val="0"/>
              <c:layout>
                <c:manualLayout>
                  <c:x val="-0.13531847789798193"/>
                  <c:y val="0.16666666666666666"/>
                </c:manualLayout>
              </c:layout>
              <c:tx>
                <c:rich>
                  <a:bodyPr/>
                  <a:lstStyle/>
                  <a:p>
                    <a:fld id="{03D03C21-B403-4CC0-ABD5-C5BF91AECE70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5FC68ABB-02F5-422C-A598-0A83D300C4A5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C77-4385-BC4C-F64DE81B878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8944586905717481"/>
                  <c:y val="-4.6296296296296294E-3"/>
                </c:manualLayout>
              </c:layout>
              <c:tx>
                <c:rich>
                  <a:bodyPr/>
                  <a:lstStyle/>
                  <a:p>
                    <a:fld id="{C5275EEB-273F-44B1-B54D-36276FA137F1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CFF63238-5DE3-47D3-AB5A-FFA809452C44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C77-4385-BC4C-F64DE81B878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4.0595543369394582E-2"/>
                  <c:y val="-8.7962962962963048E-2"/>
                </c:manualLayout>
              </c:layout>
              <c:tx>
                <c:rich>
                  <a:bodyPr/>
                  <a:lstStyle/>
                  <a:p>
                    <a:fld id="{34B7000B-687D-425A-9EF6-B962F9BE3D94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  <a:fld id="{BA7B2D15-E5F4-48BC-AB64-DDF514BD4371}" type="PERCENTAGE">
                      <a:rPr lang="en-US" baseline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C77-4385-BC4C-F64DE81B878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6689278940751107"/>
                  <c:y val="0.14351851851851843"/>
                </c:manualLayout>
              </c:layout>
              <c:tx>
                <c:rich>
                  <a:bodyPr/>
                  <a:lstStyle/>
                  <a:p>
                    <a:fld id="{8790035F-BA79-494F-A5ED-4082B63BD03A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ED39C43C-620B-412E-BFC8-4C53CDEF6512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C77-4385-BC4C-F64DE81B878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4.0595543369394582E-2"/>
                  <c:y val="0.17592592592592587"/>
                </c:manualLayout>
              </c:layout>
              <c:tx>
                <c:rich>
                  <a:bodyPr/>
                  <a:lstStyle/>
                  <a:p>
                    <a:fld id="{9D8C1879-87EF-49D4-9B12-2FE012F3B89A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/>
                    </a:r>
                    <a:br>
                      <a:rPr lang="en-US" baseline="0" smtClean="0"/>
                    </a:br>
                    <a:fld id="{9B6D55A9-CB60-4C74-B963-C1C932C255CA}" type="PERCENTAGE">
                      <a:rPr lang="en-US" baseline="0" smtClean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C77-4385-BC4C-F64DE81B878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atbalsta_kr!$D$33:$D$37</c:f>
              <c:numCache>
                <c:formatCode>#,##0</c:formatCode>
                <c:ptCount val="5"/>
                <c:pt idx="0">
                  <c:v>37.072952049999998</c:v>
                </c:pt>
                <c:pt idx="1">
                  <c:v>25.365862670000002</c:v>
                </c:pt>
                <c:pt idx="2">
                  <c:v>84.92353363999969</c:v>
                </c:pt>
                <c:pt idx="3">
                  <c:v>44.437935900000078</c:v>
                </c:pt>
                <c:pt idx="4">
                  <c:v>9.8691861000000021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C77-4385-BC4C-F64DE81B878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v-LV" sz="1600" dirty="0" smtClean="0">
                <a:solidFill>
                  <a:schemeClr val="tx1"/>
                </a:solidFill>
              </a:rPr>
              <a:t>1.69</a:t>
            </a:r>
            <a:r>
              <a:rPr lang="lv-LV" sz="1400" dirty="0" smtClean="0">
                <a:solidFill>
                  <a:schemeClr val="tx1"/>
                </a:solidFill>
              </a:rPr>
              <a:t> </a:t>
            </a:r>
            <a:r>
              <a:rPr lang="lv-LV" sz="1400" b="0" i="1" cap="none" dirty="0" smtClean="0">
                <a:solidFill>
                  <a:schemeClr val="tx1"/>
                </a:solidFill>
              </a:rPr>
              <a:t>milj. ha</a:t>
            </a:r>
            <a:endParaRPr lang="lv-LV" sz="1400" b="0" i="1" cap="none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9545968938300199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24291992196485"/>
          <c:y val="0.26370078740157482"/>
          <c:w val="0.67383706316379466"/>
          <c:h val="0.66745953630796151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5"/>
            <c:spPr>
              <a:solidFill>
                <a:srgbClr val="2980B9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7D2-4BFE-9488-38D9BCCE900B}"/>
              </c:ext>
            </c:extLst>
          </c:dPt>
          <c:dPt>
            <c:idx val="1"/>
            <c:bubble3D val="0"/>
            <c:explosion val="7"/>
            <c:spPr>
              <a:solidFill>
                <a:srgbClr val="C0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7D2-4BFE-9488-38D9BCCE900B}"/>
              </c:ext>
            </c:extLst>
          </c:dPt>
          <c:dPt>
            <c:idx val="2"/>
            <c:bubble3D val="0"/>
            <c:explosion val="4"/>
            <c:spPr>
              <a:solidFill>
                <a:srgbClr val="9BBB59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7D2-4BFE-9488-38D9BCCE900B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7D2-4BFE-9488-38D9BCCE900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7D2-4BFE-9488-38D9BCCE900B}"/>
              </c:ext>
            </c:extLst>
          </c:dPt>
          <c:dLbls>
            <c:dLbl>
              <c:idx val="0"/>
              <c:layout>
                <c:manualLayout>
                  <c:x val="-0.11684663501932302"/>
                  <c:y val="0.18981481481481483"/>
                </c:manualLayout>
              </c:layout>
              <c:tx>
                <c:rich>
                  <a:bodyPr/>
                  <a:lstStyle/>
                  <a:p>
                    <a:fld id="{EF059B92-5AF2-42A4-B695-4CAC7D70FC0E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68AF8CAD-C9B1-4021-950F-B04BC8F17E21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7D2-4BFE-9488-38D9BCCE900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5423755822550628"/>
                  <c:y val="-8.4875562720133283E-17"/>
                </c:manualLayout>
              </c:layout>
              <c:tx>
                <c:rich>
                  <a:bodyPr/>
                  <a:lstStyle/>
                  <a:p>
                    <a:fld id="{177AD053-6E15-4426-B568-C69D0A751132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752BAD28-B84C-44CE-8050-4E88EEEFC28B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7D2-4BFE-9488-38D9BCCE900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7.0107981011593767E-2"/>
                  <c:y val="-0.15277777777777779"/>
                </c:manualLayout>
              </c:layout>
              <c:tx>
                <c:rich>
                  <a:bodyPr/>
                  <a:lstStyle/>
                  <a:p>
                    <a:fld id="{6E481CF2-09E5-459F-8F9B-FBF278B7C789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055DACA8-E14C-43DE-96E6-496E7AAED52E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7D2-4BFE-9488-38D9BCCE900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8695461603091665"/>
                  <c:y val="0.14351851851851852"/>
                </c:manualLayout>
              </c:layout>
              <c:tx>
                <c:rich>
                  <a:bodyPr/>
                  <a:lstStyle/>
                  <a:p>
                    <a:fld id="{56742511-3496-4945-BCB0-EB771B099C1C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5AE715A3-9798-4641-A0F5-52C61810521F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7D2-4BFE-9488-38D9BCCE900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6.0760250210047925E-2"/>
                  <c:y val="1.8518518518518517E-2"/>
                </c:manualLayout>
              </c:layout>
              <c:tx>
                <c:rich>
                  <a:bodyPr/>
                  <a:lstStyle/>
                  <a:p>
                    <a:fld id="{0AEC2355-13DE-45F7-9C00-AB19283B03A5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/>
                    </a:r>
                    <a:br>
                      <a:rPr lang="en-US" smtClean="0"/>
                    </a:br>
                    <a:fld id="{6F5B6A32-4BE0-4649-AF02-DF4220997900}" type="PERCENTAGE">
                      <a:rPr lang="en-US" baseline="0" smtClean="0"/>
                      <a:pPr/>
                      <a:t>[PERCENTAGE]</a:t>
                    </a:fld>
                    <a:endParaRPr lang="en-US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7D2-4BFE-9488-38D9BCCE900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atbalsta_kr!$G$33:$G$37</c:f>
              <c:numCache>
                <c:formatCode>#,##0</c:formatCode>
                <c:ptCount val="5"/>
                <c:pt idx="0">
                  <c:v>301.00429999999989</c:v>
                </c:pt>
                <c:pt idx="1">
                  <c:v>215.71706000000023</c:v>
                </c:pt>
                <c:pt idx="2">
                  <c:v>700.05390999999929</c:v>
                </c:pt>
                <c:pt idx="3">
                  <c:v>405.329460000003</c:v>
                </c:pt>
                <c:pt idx="4">
                  <c:v>29.149169999999955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7D2-4BFE-9488-38D9BCCE900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600" dirty="0" smtClean="0">
                <a:solidFill>
                  <a:schemeClr val="tx1"/>
                </a:solidFill>
              </a:rPr>
              <a:t>1.69 </a:t>
            </a:r>
            <a:r>
              <a:rPr lang="lv-LV" sz="1400" b="0" i="1" cap="none" dirty="0" smtClean="0">
                <a:solidFill>
                  <a:schemeClr val="tx1"/>
                </a:solidFill>
              </a:rPr>
              <a:t>milj. ha</a:t>
            </a:r>
          </a:p>
        </c:rich>
      </c:tx>
      <c:layout>
        <c:manualLayout>
          <c:xMode val="edge"/>
          <c:yMode val="edge"/>
          <c:x val="0.31263632874129127"/>
          <c:y val="9.2592592592592587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1"/>
          <c:order val="0"/>
          <c:dPt>
            <c:idx val="0"/>
            <c:bubble3D val="0"/>
            <c:explosion val="5"/>
            <c:spPr>
              <a:solidFill>
                <a:srgbClr val="C0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7D4-4416-8A0E-223CFF0C2777}"/>
              </c:ext>
            </c:extLst>
          </c:dPt>
          <c:dPt>
            <c:idx val="1"/>
            <c:bubble3D val="0"/>
            <c:explosion val="3"/>
            <c:spPr>
              <a:solidFill>
                <a:srgbClr val="2980B9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7D4-4416-8A0E-223CFF0C2777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38100"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7D4-4416-8A0E-223CFF0C2777}"/>
              </c:ext>
            </c:extLst>
          </c:dPt>
          <c:dPt>
            <c:idx val="3"/>
            <c:bubble3D val="0"/>
            <c:spPr>
              <a:solidFill>
                <a:srgbClr val="A6A6A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7D4-4416-8A0E-223CFF0C27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7D4-4416-8A0E-223CFF0C2777}"/>
              </c:ext>
            </c:extLst>
          </c:dPt>
          <c:dLbls>
            <c:dLbl>
              <c:idx val="0"/>
              <c:layout>
                <c:manualLayout>
                  <c:x val="-0.22434553923710013"/>
                  <c:y val="6.0185185185185182E-2"/>
                </c:manualLayout>
              </c:layout>
              <c:tx>
                <c:rich>
                  <a:bodyPr/>
                  <a:lstStyle/>
                  <a:p>
                    <a:fld id="{A37A5FE2-89AE-4404-8A40-16F68386CCBD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fld id="{2597BE30-D631-40EA-879C-5D1B2E79C96B}" type="PERCENTAGE">
                      <a:rPr lang="en-US" baseline="0" smtClean="0"/>
                      <a:pPr/>
                      <a:t>[PERCENTAGE]</a:t>
                    </a:fld>
                    <a:endParaRPr lang="lv-LV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7D4-4416-8A0E-223CFF0C2777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5.6086384809274921E-2"/>
                  <c:y val="-0.13425925925925927"/>
                </c:manualLayout>
              </c:layout>
              <c:tx>
                <c:rich>
                  <a:bodyPr/>
                  <a:lstStyle/>
                  <a:p>
                    <a:fld id="{BF2CDFDF-E871-430E-854C-DC78775CD8E3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fld id="{BF71D018-F621-443B-A066-29176F463FB2}" type="PERCENTAGE">
                      <a:rPr lang="en-US" baseline="0" smtClean="0"/>
                      <a:pPr/>
                      <a:t>[PERCENTAGE]</a:t>
                    </a:fld>
                    <a:endParaRPr lang="lv-LV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7D4-4416-8A0E-223CFF0C2777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7760688522937088"/>
                  <c:y val="-6.0185185185185272E-2"/>
                </c:manualLayout>
              </c:layout>
              <c:tx>
                <c:rich>
                  <a:bodyPr/>
                  <a:lstStyle/>
                  <a:p>
                    <a:fld id="{A2CBFBBE-7BE1-4E7A-AD87-9E9D68535FEE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fld id="{0D7C95D6-AA98-48A8-AD8C-52DA394E9E2B}" type="PERCENTAGE">
                      <a:rPr lang="en-US" baseline="0" smtClean="0"/>
                      <a:pPr/>
                      <a:t>[PERCENTAGE]</a:t>
                    </a:fld>
                    <a:endParaRPr lang="lv-LV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7D4-4416-8A0E-223CFF0C2777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5891142362627919"/>
                  <c:y val="0.17129629629629631"/>
                </c:manualLayout>
              </c:layout>
              <c:tx>
                <c:rich>
                  <a:bodyPr/>
                  <a:lstStyle/>
                  <a:p>
                    <a:fld id="{E5DF8D6E-56C9-4DF0-92C4-4FA85388EADC}" type="VALUE">
                      <a:rPr lang="en-US" smtClean="0"/>
                      <a:pPr/>
                      <a:t>[VALUE]</a:t>
                    </a:fld>
                    <a:r>
                      <a:rPr lang="en-US" baseline="0" smtClean="0"/>
                      <a:t> </a:t>
                    </a:r>
                    <a:fld id="{1972ACC5-091E-4EB7-AC2F-F196A06D127F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7D4-4416-8A0E-223CFF0C2777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9.3477308015458352E-3"/>
                  <c:y val="0.17129629629629631"/>
                </c:manualLayout>
              </c:layout>
              <c:tx>
                <c:rich>
                  <a:bodyPr/>
                  <a:lstStyle/>
                  <a:p>
                    <a:fld id="{F5AC5328-9A72-4503-8D81-336D1D57F33F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/>
                    </a:r>
                    <a:br>
                      <a:rPr lang="en-US" smtClean="0"/>
                    </a:br>
                    <a:fld id="{E66E33E4-919D-42C2-A517-E9A5A54D340D}" type="PERCENTAGE">
                      <a:rPr lang="en-US" baseline="0" smtClean="0"/>
                      <a:pPr/>
                      <a:t>[PERCENTAGE]</a:t>
                    </a:fld>
                    <a:endParaRPr lang="en-US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7D4-4416-8A0E-223CFF0C2777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lielums_kr!$A$30:$A$34</c:f>
              <c:strCache>
                <c:ptCount val="5"/>
                <c:pt idx="0">
                  <c:v>100.1 līdz 1000.0 ha</c:v>
                </c:pt>
                <c:pt idx="1">
                  <c:v>1000.1 un vairāk ha</c:v>
                </c:pt>
                <c:pt idx="2">
                  <c:v>30.1 līdz 100.0 ha</c:v>
                </c:pt>
                <c:pt idx="3">
                  <c:v>5.1 līdz 30.0 ha</c:v>
                </c:pt>
                <c:pt idx="4">
                  <c:v>līdz 5.0 ha</c:v>
                </c:pt>
              </c:strCache>
            </c:strRef>
          </c:cat>
          <c:val>
            <c:numRef>
              <c:f>lielums_kr!$E$30:$E$34</c:f>
              <c:numCache>
                <c:formatCode>0</c:formatCode>
                <c:ptCount val="5"/>
                <c:pt idx="0">
                  <c:v>737.1315900000003</c:v>
                </c:pt>
                <c:pt idx="1">
                  <c:v>254.11170000000004</c:v>
                </c:pt>
                <c:pt idx="2">
                  <c:v>304.01120999999989</c:v>
                </c:pt>
                <c:pt idx="3">
                  <c:v>325.77797000000021</c:v>
                </c:pt>
                <c:pt idx="4">
                  <c:v>30.22142999999992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7D4-4416-8A0E-223CFF0C2777}"/>
            </c:ext>
          </c:extLst>
        </c:ser>
        <c:ser>
          <c:idx val="0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17D4-4416-8A0E-223CFF0C27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17D4-4416-8A0E-223CFF0C27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17D4-4416-8A0E-223CFF0C27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17D4-4416-8A0E-223CFF0C27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17D4-4416-8A0E-223CFF0C277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lielums_kr!$A$30:$A$34</c:f>
              <c:strCache>
                <c:ptCount val="5"/>
                <c:pt idx="0">
                  <c:v>100.1 līdz 1000.0 ha</c:v>
                </c:pt>
                <c:pt idx="1">
                  <c:v>1000.1 un vairāk ha</c:v>
                </c:pt>
                <c:pt idx="2">
                  <c:v>30.1 līdz 100.0 ha</c:v>
                </c:pt>
                <c:pt idx="3">
                  <c:v>5.1 līdz 30.0 ha</c:v>
                </c:pt>
                <c:pt idx="4">
                  <c:v>līdz 5.0 ha</c:v>
                </c:pt>
              </c:strCache>
            </c:strRef>
          </c:cat>
          <c:val>
            <c:numRef>
              <c:f>lielums_kr!$B$30:$B$34</c:f>
              <c:numCache>
                <c:formatCode>General</c:formatCode>
                <c:ptCount val="5"/>
                <c:pt idx="0">
                  <c:v>2845</c:v>
                </c:pt>
                <c:pt idx="1">
                  <c:v>153</c:v>
                </c:pt>
                <c:pt idx="2">
                  <c:v>5715</c:v>
                </c:pt>
                <c:pt idx="3">
                  <c:v>26951</c:v>
                </c:pt>
                <c:pt idx="4">
                  <c:v>25491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17D4-4416-8A0E-223CFF0C277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0.1818</cdr:x>
      <cdr:y>0.04161</cdr:y>
    </cdr:from>
    <cdr:to>
      <cdr:x>0.70549</cdr:x>
      <cdr:y>0.11816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1518535" y="200744"/>
          <a:ext cx="4374371" cy="3693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800" dirty="0" smtClean="0">
              <a:latin typeface="+mn-lt"/>
              <a:cs typeface="Times New Roman" panose="02020603050405020304" pitchFamily="18" charset="0"/>
            </a:rPr>
            <a:t>LV 2020.g. = 196 EUR/ha = </a:t>
          </a:r>
          <a:r>
            <a:rPr lang="lv-LV" sz="1800" dirty="0" smtClean="0">
              <a:solidFill>
                <a:srgbClr val="C00000"/>
              </a:solidFill>
              <a:latin typeface="+mn-lt"/>
              <a:cs typeface="Times New Roman" panose="02020603050405020304" pitchFamily="18" charset="0"/>
            </a:rPr>
            <a:t>75 % no ES vidējā</a:t>
          </a:r>
          <a:endParaRPr lang="lv-LV" sz="1800" dirty="0">
            <a:solidFill>
              <a:srgbClr val="C00000"/>
            </a:solidFill>
            <a:latin typeface="+mn-lt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0.54725</cdr:x>
      <cdr:y>0.38079</cdr:y>
    </cdr:from>
    <cdr:to>
      <cdr:x>0.56374</cdr:x>
      <cdr:y>0.45225</cdr:y>
    </cdr:to>
    <cdr:sp macro="" textlink="">
      <cdr:nvSpPr>
        <cdr:cNvPr id="3" name="Augšupvērstā bultiņa 2"/>
        <cdr:cNvSpPr/>
      </cdr:nvSpPr>
      <cdr:spPr>
        <a:xfrm xmlns:a="http://schemas.openxmlformats.org/drawingml/2006/main">
          <a:off x="4779948" y="1918717"/>
          <a:ext cx="144016" cy="360040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0.57199</cdr:x>
      <cdr:y>0.39509</cdr:y>
    </cdr:from>
    <cdr:to>
      <cdr:x>0.64618</cdr:x>
      <cdr:y>0.45225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995972" y="1990725"/>
          <a:ext cx="648072" cy="288032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100" b="1" dirty="0" smtClean="0"/>
            <a:t>+7 EUR</a:t>
          </a:r>
          <a:endParaRPr lang="lv-LV" sz="1100" b="1" dirty="0"/>
        </a:p>
      </cdr:txBody>
    </cdr:sp>
  </cdr:relSizeAnchor>
  <cdr:relSizeAnchor xmlns:cdr="http://schemas.openxmlformats.org/drawingml/2006/chartDrawing">
    <cdr:from>
      <cdr:x>0.19735</cdr:x>
      <cdr:y>0.04558</cdr:y>
    </cdr:from>
    <cdr:to>
      <cdr:x>0.68337</cdr:x>
      <cdr:y>0.11888</cdr:y>
    </cdr:to>
    <cdr:sp macro="" textlink="">
      <cdr:nvSpPr>
        <cdr:cNvPr id="7" name="TextBox 7"/>
        <cdr:cNvSpPr txBox="1"/>
      </cdr:nvSpPr>
      <cdr:spPr>
        <a:xfrm xmlns:a="http://schemas.openxmlformats.org/drawingml/2006/main">
          <a:off x="1723741" y="229651"/>
          <a:ext cx="424512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800" dirty="0" smtClean="0"/>
            <a:t>LV 2020 = 182 EUR/ha = </a:t>
          </a:r>
          <a:r>
            <a:rPr lang="lv-LV" sz="1800" dirty="0" smtClean="0">
              <a:solidFill>
                <a:srgbClr val="C00000"/>
              </a:solidFill>
            </a:rPr>
            <a:t>68 % no ES vidējā</a:t>
          </a:r>
          <a:endParaRPr lang="lv-LV" sz="1800" dirty="0">
            <a:solidFill>
              <a:srgbClr val="C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0.28947</cdr:x>
      <cdr:y>0.16366</cdr:y>
    </cdr:from>
    <cdr:to>
      <cdr:x>0.34796</cdr:x>
      <cdr:y>0.22963</cdr:y>
    </cdr:to>
    <cdr:sp macro="" textlink="">
      <cdr:nvSpPr>
        <cdr:cNvPr id="7" name="Ovāls 6"/>
        <cdr:cNvSpPr/>
      </cdr:nvSpPr>
      <cdr:spPr>
        <a:xfrm xmlns:a="http://schemas.openxmlformats.org/drawingml/2006/main">
          <a:off x="895722" y="448946"/>
          <a:ext cx="180975" cy="180975"/>
        </a:xfrm>
        <a:prstGeom xmlns:a="http://schemas.openxmlformats.org/drawingml/2006/main" prst="ellipse">
          <a:avLst/>
        </a:prstGeom>
        <a:solidFill xmlns:a="http://schemas.openxmlformats.org/drawingml/2006/main">
          <a:srgbClr val="4F81BD"/>
        </a:solidFill>
        <a:ln xmlns:a="http://schemas.openxmlformats.org/drawingml/2006/main">
          <a:solidFill>
            <a:srgbClr val="4F81BD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lv-LV"/>
        </a:p>
      </cdr:txBody>
    </cdr:sp>
  </cdr:relSizeAnchor>
  <cdr:relSizeAnchor xmlns:cdr="http://schemas.openxmlformats.org/drawingml/2006/chartDrawing">
    <cdr:from>
      <cdr:x>0.72598</cdr:x>
      <cdr:y>0.16366</cdr:y>
    </cdr:from>
    <cdr:to>
      <cdr:x>0.78447</cdr:x>
      <cdr:y>0.22963</cdr:y>
    </cdr:to>
    <cdr:sp macro="" textlink="">
      <cdr:nvSpPr>
        <cdr:cNvPr id="8" name="Ovāls 7"/>
        <cdr:cNvSpPr/>
      </cdr:nvSpPr>
      <cdr:spPr>
        <a:xfrm xmlns:a="http://schemas.openxmlformats.org/drawingml/2006/main">
          <a:off x="2246436" y="448946"/>
          <a:ext cx="180975" cy="180975"/>
        </a:xfrm>
        <a:prstGeom xmlns:a="http://schemas.openxmlformats.org/drawingml/2006/main" prst="ellipse">
          <a:avLst/>
        </a:prstGeom>
        <a:solidFill xmlns:a="http://schemas.openxmlformats.org/drawingml/2006/main">
          <a:srgbClr val="C0504D"/>
        </a:solidFill>
        <a:ln xmlns:a="http://schemas.openxmlformats.org/drawingml/2006/main">
          <a:solidFill>
            <a:srgbClr val="C0504D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lv-LV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0.78146</cdr:x>
      <cdr:y>0.14572</cdr:y>
    </cdr:from>
    <cdr:to>
      <cdr:x>0.83995</cdr:x>
      <cdr:y>0.21169</cdr:y>
    </cdr:to>
    <cdr:sp macro="" textlink="">
      <cdr:nvSpPr>
        <cdr:cNvPr id="2" name="Ovāls 1"/>
        <cdr:cNvSpPr/>
      </cdr:nvSpPr>
      <cdr:spPr>
        <a:xfrm xmlns:a="http://schemas.openxmlformats.org/drawingml/2006/main">
          <a:off x="2418125" y="399741"/>
          <a:ext cx="180975" cy="180975"/>
        </a:xfrm>
        <a:prstGeom xmlns:a="http://schemas.openxmlformats.org/drawingml/2006/main" prst="ellipse">
          <a:avLst/>
        </a:prstGeom>
        <a:solidFill xmlns:a="http://schemas.openxmlformats.org/drawingml/2006/main">
          <a:srgbClr val="4F81BD"/>
        </a:solidFill>
        <a:ln xmlns:a="http://schemas.openxmlformats.org/drawingml/2006/main">
          <a:solidFill>
            <a:srgbClr val="4F81BD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lv-LV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0.01992</cdr:x>
      <cdr:y>0.15349</cdr:y>
    </cdr:from>
    <cdr:to>
      <cdr:x>0.37042</cdr:x>
      <cdr:y>0.3271</cdr:y>
    </cdr:to>
    <cdr:sp macro="" textlink="">
      <cdr:nvSpPr>
        <cdr:cNvPr id="2" name="Rounded Rectangular Callout 1"/>
        <cdr:cNvSpPr/>
      </cdr:nvSpPr>
      <cdr:spPr>
        <a:xfrm xmlns:a="http://schemas.openxmlformats.org/drawingml/2006/main">
          <a:off x="89609" y="449042"/>
          <a:ext cx="1576884" cy="507907"/>
        </a:xfrm>
        <a:prstGeom xmlns:a="http://schemas.openxmlformats.org/drawingml/2006/main" prst="wedgeRoundRectCallout">
          <a:avLst>
            <a:gd name="adj1" fmla="val 76579"/>
            <a:gd name="adj2" fmla="val 70373"/>
            <a:gd name="adj3" fmla="val 16667"/>
          </a:avLst>
        </a:prstGeom>
        <a:noFill xmlns:a="http://schemas.openxmlformats.org/drawingml/2006/main"/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1600" dirty="0" smtClean="0">
              <a:solidFill>
                <a:schemeClr val="tx1"/>
              </a:solidFill>
            </a:rPr>
            <a:t>35 206 hektāri</a:t>
          </a:r>
          <a:endParaRPr lang="lv-LV" sz="16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970940" y="3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90861-B7C6-498B-8108-B96BAFEB0909}" type="datetimeFigureOut">
              <a:rPr lang="lv-LV" smtClean="0"/>
              <a:t>2019.07.09.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2" y="8829975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970940" y="8829975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0237C-9B00-4FCC-9341-7728E1D410A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832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BE9AA-8E77-4DC3-A931-D699EECC4912}" type="datetimeFigureOut">
              <a:rPr lang="lv-LV" smtClean="0"/>
              <a:t>2019.07.09.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106F8-55BE-4375-99CB-999F6EDDA8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9747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26551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8565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793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7210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410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101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2063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106F8-55BE-4375-99CB-999F6EDDA859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188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897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16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8706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367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7172D2A-A335-45D1-B5BB-8EEF06FA6A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988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4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2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750">
                <a:latin typeface="Verdana" pitchFamily="34" charset="0"/>
              </a:defRPr>
            </a:lvl1pPr>
          </a:lstStyle>
          <a:p>
            <a:pPr>
              <a:defRPr/>
            </a:pPr>
            <a:fld id="{2ECB8F08-789F-4BAD-BFA2-939DC1DF27C9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6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477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493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795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91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16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360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067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77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365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52" r:id="rId13"/>
    <p:sldLayoutId id="2147483753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6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hart" Target="../charts/chart9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16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2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1520" y="3068960"/>
            <a:ext cx="8712968" cy="1533202"/>
          </a:xfrm>
        </p:spPr>
        <p:txBody>
          <a:bodyPr>
            <a:noAutofit/>
          </a:bodyPr>
          <a:lstStyle/>
          <a:p>
            <a:r>
              <a:rPr lang="lv-LV" altLang="en-US" sz="3600" dirty="0">
                <a:latin typeface="+mn-lt"/>
              </a:rPr>
              <a:t>Latvijas pozīcija - kādiem būt tiešmaksājumiem lauksaimniekiem pēc 2020</a:t>
            </a:r>
            <a:endParaRPr lang="en-GB" altLang="en-US" sz="3600" dirty="0" smtClean="0">
              <a:latin typeface="+mn-lt"/>
            </a:endParaRPr>
          </a:p>
        </p:txBody>
      </p:sp>
      <p:sp>
        <p:nvSpPr>
          <p:cNvPr id="2" name="Teksta vietturis 1"/>
          <p:cNvSpPr>
            <a:spLocks noGrp="1"/>
          </p:cNvSpPr>
          <p:nvPr>
            <p:ph type="body" sz="quarter" idx="10"/>
          </p:nvPr>
        </p:nvSpPr>
        <p:spPr>
          <a:xfrm>
            <a:off x="680898" y="4725144"/>
            <a:ext cx="7772400" cy="914400"/>
          </a:xfrm>
        </p:spPr>
        <p:txBody>
          <a:bodyPr>
            <a:normAutofit/>
          </a:bodyPr>
          <a:lstStyle/>
          <a:p>
            <a:r>
              <a:rPr lang="lv-LV" sz="1600" dirty="0" smtClean="0">
                <a:latin typeface="+mj-lt"/>
              </a:rPr>
              <a:t>Zigmārs Ķikāns</a:t>
            </a:r>
          </a:p>
          <a:p>
            <a:r>
              <a:rPr lang="lv-LV" sz="1600" dirty="0" smtClean="0">
                <a:latin typeface="+mj-lt"/>
              </a:rPr>
              <a:t>ZM Tirgus un tiešā atbalsta departaments</a:t>
            </a:r>
            <a:endParaRPr lang="en-US" sz="1600" dirty="0">
              <a:latin typeface="+mj-lt"/>
            </a:endParaRPr>
          </a:p>
        </p:txBody>
      </p:sp>
      <p:sp>
        <p:nvSpPr>
          <p:cNvPr id="3" name="Teksta vietturis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 smtClean="0">
                <a:latin typeface="+mj-lt"/>
              </a:rPr>
              <a:t>2017.gada 7.decembris</a:t>
            </a:r>
            <a:endParaRPr lang="lv-LV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01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graphicFrame>
        <p:nvGraphicFramePr>
          <p:cNvPr id="94" name="Diagramma 9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571057"/>
              </p:ext>
            </p:extLst>
          </p:nvPr>
        </p:nvGraphicFramePr>
        <p:xfrm>
          <a:off x="219894" y="2027379"/>
          <a:ext cx="30943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5" name="Diagramma 9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595376"/>
              </p:ext>
            </p:extLst>
          </p:nvPr>
        </p:nvGraphicFramePr>
        <p:xfrm>
          <a:off x="3371934" y="2027379"/>
          <a:ext cx="28155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6" name="Diagramma 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172518"/>
              </p:ext>
            </p:extLst>
          </p:nvPr>
        </p:nvGraphicFramePr>
        <p:xfrm>
          <a:off x="6233458" y="2027379"/>
          <a:ext cx="271723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7" name="Attēls 96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007" y="1971383"/>
            <a:ext cx="354145" cy="354145"/>
          </a:xfrm>
          <a:prstGeom prst="rect">
            <a:avLst/>
          </a:prstGeom>
        </p:spPr>
      </p:pic>
      <p:pic>
        <p:nvPicPr>
          <p:cNvPr id="99" name="Attēls 98"/>
          <p:cNvPicPr>
            <a:picLocks noChangeAspect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06" y="2082655"/>
            <a:ext cx="297351" cy="188322"/>
          </a:xfrm>
          <a:prstGeom prst="rect">
            <a:avLst/>
          </a:prstGeom>
        </p:spPr>
      </p:pic>
      <p:sp>
        <p:nvSpPr>
          <p:cNvPr id="100" name="Ovāls 99"/>
          <p:cNvSpPr/>
          <p:nvPr/>
        </p:nvSpPr>
        <p:spPr>
          <a:xfrm>
            <a:off x="641284" y="5935031"/>
            <a:ext cx="180975" cy="180975"/>
          </a:xfrm>
          <a:prstGeom prst="ellipse">
            <a:avLst/>
          </a:prstGeom>
          <a:solidFill>
            <a:srgbClr val="C0504D"/>
          </a:solidFill>
          <a:ln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1" name="Ovāls 100"/>
          <p:cNvSpPr/>
          <p:nvPr/>
        </p:nvSpPr>
        <p:spPr>
          <a:xfrm>
            <a:off x="641284" y="5623745"/>
            <a:ext cx="180975" cy="180975"/>
          </a:xfrm>
          <a:prstGeom prst="ellipse">
            <a:avLst/>
          </a:prstGeom>
          <a:solidFill>
            <a:srgbClr val="9BBB59"/>
          </a:solidFill>
          <a:ln>
            <a:solidFill>
              <a:srgbClr val="9B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2" name="Ovāls 101"/>
          <p:cNvSpPr/>
          <p:nvPr/>
        </p:nvSpPr>
        <p:spPr>
          <a:xfrm>
            <a:off x="641284" y="5018584"/>
            <a:ext cx="180975" cy="180975"/>
          </a:xfrm>
          <a:prstGeom prst="ellipse">
            <a:avLst/>
          </a:prstGeom>
          <a:solidFill>
            <a:srgbClr val="4BACC6"/>
          </a:solidFill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3" name="Ovāls 102"/>
          <p:cNvSpPr/>
          <p:nvPr/>
        </p:nvSpPr>
        <p:spPr>
          <a:xfrm>
            <a:off x="641284" y="5310857"/>
            <a:ext cx="180975" cy="180975"/>
          </a:xfrm>
          <a:prstGeom prst="ellipse">
            <a:avLst/>
          </a:prstGeom>
          <a:solidFill>
            <a:srgbClr val="A6A6A6"/>
          </a:solidFill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4" name="TextBox 103"/>
          <p:cNvSpPr txBox="1"/>
          <p:nvPr/>
        </p:nvSpPr>
        <p:spPr>
          <a:xfrm>
            <a:off x="874922" y="5865859"/>
            <a:ext cx="2426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50 000.1 - 100 000.0 </a:t>
            </a:r>
            <a:r>
              <a:rPr lang="fr-FR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eur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74374" y="5575161"/>
            <a:ext cx="2016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5 000.1 - 50 000 </a:t>
            </a:r>
            <a:r>
              <a:rPr lang="fr-FR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eur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74923" y="4974924"/>
            <a:ext cx="1614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Līdz 500.0 </a:t>
            </a:r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eur</a:t>
            </a:r>
            <a:endParaRPr lang="lv-LV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74923" y="5278305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500.1 - 5 000.0 </a:t>
            </a:r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eur</a:t>
            </a:r>
            <a:endParaRPr lang="lv-LV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" name="Ovāls 107"/>
          <p:cNvSpPr/>
          <p:nvPr/>
        </p:nvSpPr>
        <p:spPr>
          <a:xfrm>
            <a:off x="641284" y="6246317"/>
            <a:ext cx="180975" cy="180975"/>
          </a:xfrm>
          <a:prstGeom prst="ellipse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9" name="TextBox 108"/>
          <p:cNvSpPr txBox="1"/>
          <p:nvPr/>
        </p:nvSpPr>
        <p:spPr>
          <a:xfrm>
            <a:off x="874374" y="6182915"/>
            <a:ext cx="2016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100 000.1 un </a:t>
            </a:r>
            <a:r>
              <a:rPr lang="fr-FR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vairāk eur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" name="Attēls 9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63" y="1928002"/>
            <a:ext cx="342975" cy="342975"/>
          </a:xfrm>
          <a:prstGeom prst="rect">
            <a:avLst/>
          </a:prstGeom>
        </p:spPr>
      </p:pic>
      <p:sp>
        <p:nvSpPr>
          <p:cNvPr id="22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413146" y="5567346"/>
            <a:ext cx="4826496" cy="923345"/>
          </a:xfrm>
        </p:spPr>
        <p:txBody>
          <a:bodyPr>
            <a:noAutofit/>
          </a:bodyPr>
          <a:lstStyle/>
          <a:p>
            <a:r>
              <a:rPr lang="lv-LV" sz="2000" b="1" dirty="0" smtClean="0">
                <a:latin typeface="+mj-lt"/>
              </a:rPr>
              <a:t>11 % saimniecību saņem 73% finansējuma </a:t>
            </a:r>
            <a:r>
              <a:rPr lang="lv-LV" sz="2000" dirty="0" smtClean="0">
                <a:latin typeface="+mj-lt"/>
              </a:rPr>
              <a:t>un apsaimnieko 73% ha</a:t>
            </a:r>
            <a:endParaRPr lang="lv-LV" sz="2000" dirty="0">
              <a:latin typeface="+mj-lt"/>
            </a:endParaRPr>
          </a:p>
        </p:txBody>
      </p:sp>
      <p:sp>
        <p:nvSpPr>
          <p:cNvPr id="35" name="Taisnstūris 34"/>
          <p:cNvSpPr/>
          <p:nvPr/>
        </p:nvSpPr>
        <p:spPr>
          <a:xfrm>
            <a:off x="461425" y="5567346"/>
            <a:ext cx="2573738" cy="92334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6" name="Virsraksts 1"/>
          <p:cNvSpPr txBox="1">
            <a:spLocks/>
          </p:cNvSpPr>
          <p:nvPr/>
        </p:nvSpPr>
        <p:spPr>
          <a:xfrm>
            <a:off x="2214464" y="4542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4.2. TM saņēmēju struktūra </a:t>
            </a:r>
            <a:r>
              <a:rPr lang="lv-LV" sz="2400" dirty="0">
                <a:ea typeface="Verdana" panose="020B0604030504040204" pitchFamily="34" charset="0"/>
                <a:cs typeface="Verdana" panose="020B0604030504040204" pitchFamily="34" charset="0"/>
              </a:rPr>
              <a:t>(pēc saņemtā atbalsta)</a:t>
            </a: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7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Diagramma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540381"/>
              </p:ext>
            </p:extLst>
          </p:nvPr>
        </p:nvGraphicFramePr>
        <p:xfrm>
          <a:off x="6198492" y="2021147"/>
          <a:ext cx="271723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Diagramma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524087"/>
              </p:ext>
            </p:extLst>
          </p:nvPr>
        </p:nvGraphicFramePr>
        <p:xfrm>
          <a:off x="3343460" y="2023429"/>
          <a:ext cx="28155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Diagramma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386132"/>
              </p:ext>
            </p:extLst>
          </p:nvPr>
        </p:nvGraphicFramePr>
        <p:xfrm>
          <a:off x="209659" y="2021147"/>
          <a:ext cx="309434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97" name="Attēls 96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804" y="1994504"/>
            <a:ext cx="354145" cy="354145"/>
          </a:xfrm>
          <a:prstGeom prst="rect">
            <a:avLst/>
          </a:prstGeom>
        </p:spPr>
      </p:pic>
      <p:pic>
        <p:nvPicPr>
          <p:cNvPr id="98" name="Attēls 9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53" y="1939636"/>
            <a:ext cx="342975" cy="342975"/>
          </a:xfrm>
          <a:prstGeom prst="rect">
            <a:avLst/>
          </a:prstGeom>
        </p:spPr>
      </p:pic>
      <p:pic>
        <p:nvPicPr>
          <p:cNvPr id="99" name="Attēls 98"/>
          <p:cNvPicPr>
            <a:picLocks noChangeAspect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395" y="2111123"/>
            <a:ext cx="297351" cy="188322"/>
          </a:xfrm>
          <a:prstGeom prst="rect">
            <a:avLst/>
          </a:prstGeom>
        </p:spPr>
      </p:pic>
      <p:sp>
        <p:nvSpPr>
          <p:cNvPr id="100" name="Ovāls 99"/>
          <p:cNvSpPr/>
          <p:nvPr/>
        </p:nvSpPr>
        <p:spPr>
          <a:xfrm>
            <a:off x="648094" y="5954081"/>
            <a:ext cx="180975" cy="180975"/>
          </a:xfrm>
          <a:prstGeom prst="ellipse">
            <a:avLst/>
          </a:prstGeom>
          <a:solidFill>
            <a:srgbClr val="C0504D"/>
          </a:solidFill>
          <a:ln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1" name="Ovāls 100"/>
          <p:cNvSpPr/>
          <p:nvPr/>
        </p:nvSpPr>
        <p:spPr>
          <a:xfrm>
            <a:off x="648094" y="5642795"/>
            <a:ext cx="180975" cy="180975"/>
          </a:xfrm>
          <a:prstGeom prst="ellipse">
            <a:avLst/>
          </a:prstGeom>
          <a:solidFill>
            <a:srgbClr val="9BBB59"/>
          </a:solidFill>
          <a:ln>
            <a:solidFill>
              <a:srgbClr val="9B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2" name="Ovāls 101"/>
          <p:cNvSpPr/>
          <p:nvPr/>
        </p:nvSpPr>
        <p:spPr>
          <a:xfrm>
            <a:off x="648094" y="5037634"/>
            <a:ext cx="180975" cy="180975"/>
          </a:xfrm>
          <a:prstGeom prst="ellipse">
            <a:avLst/>
          </a:prstGeom>
          <a:solidFill>
            <a:srgbClr val="4BACC6"/>
          </a:solidFill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3" name="Ovāls 102"/>
          <p:cNvSpPr/>
          <p:nvPr/>
        </p:nvSpPr>
        <p:spPr>
          <a:xfrm>
            <a:off x="648094" y="5329907"/>
            <a:ext cx="180975" cy="180975"/>
          </a:xfrm>
          <a:prstGeom prst="ellipse">
            <a:avLst/>
          </a:prstGeom>
          <a:solidFill>
            <a:srgbClr val="A6A6A6"/>
          </a:solidFill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4" name="TextBox 103"/>
          <p:cNvSpPr txBox="1"/>
          <p:nvPr/>
        </p:nvSpPr>
        <p:spPr>
          <a:xfrm>
            <a:off x="881732" y="5884909"/>
            <a:ext cx="2426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100.0 – 1 000.0 ha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81184" y="5594211"/>
            <a:ext cx="2016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fr-FR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0.1 – </a:t>
            </a:r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</a:t>
            </a:r>
            <a:r>
              <a:rPr lang="fr-FR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.0</a:t>
            </a:r>
            <a:r>
              <a:rPr lang="fr-FR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81733" y="4993974"/>
            <a:ext cx="1614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Līdz 5 ha</a:t>
            </a:r>
            <a:endParaRPr lang="lv-LV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81733" y="5297355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5.1 </a:t>
            </a:r>
            <a:r>
              <a:rPr lang="lv-LV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- 3</a:t>
            </a:r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0.0 </a:t>
            </a:r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</a:t>
            </a:r>
            <a:endParaRPr lang="lv-LV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" name="Ovāls 107"/>
          <p:cNvSpPr/>
          <p:nvPr/>
        </p:nvSpPr>
        <p:spPr>
          <a:xfrm>
            <a:off x="648094" y="6265367"/>
            <a:ext cx="180975" cy="180975"/>
          </a:xfrm>
          <a:prstGeom prst="ellipse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9" name="TextBox 108"/>
          <p:cNvSpPr txBox="1"/>
          <p:nvPr/>
        </p:nvSpPr>
        <p:spPr>
          <a:xfrm>
            <a:off x="881184" y="6201965"/>
            <a:ext cx="2016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</a:t>
            </a:r>
            <a:r>
              <a:rPr lang="fr-FR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000.1 un </a:t>
            </a:r>
            <a:r>
              <a:rPr lang="fr-FR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vairāk </a:t>
            </a:r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496150" y="5531378"/>
            <a:ext cx="6503970" cy="1019463"/>
          </a:xfrm>
        </p:spPr>
        <p:txBody>
          <a:bodyPr>
            <a:noAutofit/>
          </a:bodyPr>
          <a:lstStyle/>
          <a:p>
            <a:r>
              <a:rPr lang="lv-LV" sz="2000" b="1" dirty="0" smtClean="0">
                <a:latin typeface="+mj-lt"/>
              </a:rPr>
              <a:t>5 % saimniecību </a:t>
            </a:r>
            <a:r>
              <a:rPr lang="lv-LV" sz="2000" dirty="0" smtClean="0">
                <a:latin typeface="+mj-lt"/>
              </a:rPr>
              <a:t>(100 un vairāk ha) </a:t>
            </a:r>
            <a:r>
              <a:rPr lang="lv-LV" sz="2000" b="1" dirty="0" smtClean="0">
                <a:latin typeface="+mj-lt"/>
              </a:rPr>
              <a:t>saņem 59% finansējuma </a:t>
            </a:r>
            <a:r>
              <a:rPr lang="lv-LV" sz="2000" dirty="0" smtClean="0">
                <a:latin typeface="+mj-lt"/>
              </a:rPr>
              <a:t>un apsaimnieko 60% ha</a:t>
            </a:r>
            <a:endParaRPr lang="lv-LV" sz="2000" dirty="0">
              <a:latin typeface="+mj-lt"/>
            </a:endParaRPr>
          </a:p>
        </p:txBody>
      </p:sp>
      <p:sp>
        <p:nvSpPr>
          <p:cNvPr id="2" name="Taisnstūris 1"/>
          <p:cNvSpPr/>
          <p:nvPr/>
        </p:nvSpPr>
        <p:spPr>
          <a:xfrm>
            <a:off x="486094" y="5901988"/>
            <a:ext cx="2123831" cy="60775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4" name="Virsraksts 1"/>
          <p:cNvSpPr txBox="1">
            <a:spLocks/>
          </p:cNvSpPr>
          <p:nvPr/>
        </p:nvSpPr>
        <p:spPr>
          <a:xfrm>
            <a:off x="2214464" y="4542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4.3. TM saņēmēju struktūra </a:t>
            </a:r>
            <a:r>
              <a:rPr lang="lv-LV" sz="2400" dirty="0">
                <a:ea typeface="Verdana" panose="020B0604030504040204" pitchFamily="34" charset="0"/>
                <a:cs typeface="Verdana" panose="020B0604030504040204" pitchFamily="34" charset="0"/>
              </a:rPr>
              <a:t>(pēc hektāriem)</a:t>
            </a: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8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5. Jaunas nozīmes «aktīvais lauksaimnieks»</a:t>
            </a: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Ovāls 10"/>
          <p:cNvSpPr/>
          <p:nvPr/>
        </p:nvSpPr>
        <p:spPr>
          <a:xfrm>
            <a:off x="634088" y="6371469"/>
            <a:ext cx="180975" cy="180975"/>
          </a:xfrm>
          <a:prstGeom prst="ellipse">
            <a:avLst/>
          </a:prstGeom>
          <a:solidFill>
            <a:srgbClr val="C0504D"/>
          </a:solidFill>
          <a:ln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Ovāls 11"/>
          <p:cNvSpPr/>
          <p:nvPr/>
        </p:nvSpPr>
        <p:spPr>
          <a:xfrm>
            <a:off x="4188105" y="5999043"/>
            <a:ext cx="180975" cy="180975"/>
          </a:xfrm>
          <a:prstGeom prst="ellipse">
            <a:avLst/>
          </a:prstGeom>
          <a:solidFill>
            <a:srgbClr val="F39C12"/>
          </a:solidFill>
          <a:ln>
            <a:solidFill>
              <a:srgbClr val="F39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Ovāls 12"/>
          <p:cNvSpPr/>
          <p:nvPr/>
        </p:nvSpPr>
        <p:spPr>
          <a:xfrm>
            <a:off x="634089" y="6008093"/>
            <a:ext cx="180975" cy="180975"/>
          </a:xfrm>
          <a:prstGeom prst="ellipse">
            <a:avLst/>
          </a:prstGeom>
          <a:solidFill>
            <a:srgbClr val="4BACC6"/>
          </a:solidFill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Ovāls 13"/>
          <p:cNvSpPr/>
          <p:nvPr/>
        </p:nvSpPr>
        <p:spPr>
          <a:xfrm>
            <a:off x="4188105" y="6371469"/>
            <a:ext cx="180975" cy="180975"/>
          </a:xfrm>
          <a:prstGeom prst="ellipse">
            <a:avLst/>
          </a:prstGeom>
          <a:solidFill>
            <a:srgbClr val="9BBB59"/>
          </a:solidFill>
          <a:ln>
            <a:solidFill>
              <a:srgbClr val="9B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" name="TextBox 14"/>
          <p:cNvSpPr txBox="1"/>
          <p:nvPr/>
        </p:nvSpPr>
        <p:spPr>
          <a:xfrm>
            <a:off x="867728" y="6321623"/>
            <a:ext cx="30963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noProof="1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Dzīvnieku blīvums </a:t>
            </a:r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0,3 </a:t>
            </a:r>
            <a:r>
              <a:rPr lang="lv-LV" sz="1400" noProof="1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līdz </a:t>
            </a:r>
            <a:r>
              <a:rPr lang="fr-FR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,5</a:t>
            </a:r>
            <a:r>
              <a:rPr lang="fr-FR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LLV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1195" y="5950459"/>
            <a:ext cx="324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Dzīvnieku blīvums 0,1 līdz </a:t>
            </a:r>
            <a:r>
              <a:rPr lang="fr-FR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fr-FR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 </a:t>
            </a:r>
            <a:r>
              <a:rPr lang="fr-FR" sz="1400" dirty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LLV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7728" y="5964433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Zālāju ha bez dzīvnieku vienībām</a:t>
            </a:r>
            <a:endParaRPr lang="lv-LV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21195" y="6321622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noProof="1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Dzīvnieku blīvums </a:t>
            </a:r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vairāk </a:t>
            </a:r>
            <a:r>
              <a:rPr lang="lv-LV" sz="1400" noProof="1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 </a:t>
            </a:r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0.5 </a:t>
            </a:r>
            <a:r>
              <a:rPr lang="lv-LV" sz="1400" noProof="1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LLV</a:t>
            </a:r>
          </a:p>
        </p:txBody>
      </p:sp>
      <p:cxnSp>
        <p:nvCxnSpPr>
          <p:cNvPr id="3" name="Taisns savienotājs 2"/>
          <p:cNvCxnSpPr/>
          <p:nvPr/>
        </p:nvCxnSpPr>
        <p:spPr>
          <a:xfrm>
            <a:off x="724576" y="3651334"/>
            <a:ext cx="7809824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Diagramma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370579"/>
              </p:ext>
            </p:extLst>
          </p:nvPr>
        </p:nvGraphicFramePr>
        <p:xfrm>
          <a:off x="1305027" y="1138731"/>
          <a:ext cx="3627013" cy="2600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Diagramma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309856"/>
              </p:ext>
            </p:extLst>
          </p:nvPr>
        </p:nvGraphicFramePr>
        <p:xfrm>
          <a:off x="1162164" y="3474781"/>
          <a:ext cx="4004384" cy="2618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969367" y="1068471"/>
            <a:ext cx="913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2016</a:t>
            </a:r>
            <a:endParaRPr lang="lv-LV" sz="1600" b="1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34704" y="1068471"/>
            <a:ext cx="913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2012</a:t>
            </a:r>
            <a:endParaRPr lang="lv-LV" sz="1600" b="1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8" name="Taisns savienotājs 27"/>
          <p:cNvCxnSpPr/>
          <p:nvPr/>
        </p:nvCxnSpPr>
        <p:spPr>
          <a:xfrm>
            <a:off x="4613076" y="1237748"/>
            <a:ext cx="32824" cy="4563013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4274" y="4575583"/>
            <a:ext cx="946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v-LV" sz="1600" b="1" dirty="0"/>
              <a:t>Zālāju hektāri</a:t>
            </a:r>
            <a:endParaRPr lang="lv-LV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73479" y="2097883"/>
            <a:ext cx="1224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v-LV" sz="1600" b="1" dirty="0"/>
              <a:t>Saimniecību skaits</a:t>
            </a:r>
            <a:endParaRPr lang="lv-LV" sz="1600" dirty="0"/>
          </a:p>
        </p:txBody>
      </p:sp>
      <p:graphicFrame>
        <p:nvGraphicFramePr>
          <p:cNvPr id="32" name="Diagramma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5335375"/>
              </p:ext>
            </p:extLst>
          </p:nvPr>
        </p:nvGraphicFramePr>
        <p:xfrm>
          <a:off x="4284397" y="3471334"/>
          <a:ext cx="3815995" cy="2493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3" name="Diagramma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5710497"/>
              </p:ext>
            </p:extLst>
          </p:nvPr>
        </p:nvGraphicFramePr>
        <p:xfrm>
          <a:off x="4398255" y="1203691"/>
          <a:ext cx="3702138" cy="2535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aisnstūris 22"/>
          <p:cNvSpPr/>
          <p:nvPr/>
        </p:nvSpPr>
        <p:spPr>
          <a:xfrm>
            <a:off x="501972" y="5918477"/>
            <a:ext cx="3246076" cy="40314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827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graphicFrame>
        <p:nvGraphicFramePr>
          <p:cNvPr id="23" name="Diagramma 22"/>
          <p:cNvGraphicFramePr>
            <a:graphicFrameLocks/>
          </p:cNvGraphicFramePr>
          <p:nvPr>
            <p:extLst/>
          </p:nvPr>
        </p:nvGraphicFramePr>
        <p:xfrm>
          <a:off x="130269" y="2167230"/>
          <a:ext cx="2952328" cy="2927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Ovāls 24"/>
          <p:cNvSpPr/>
          <p:nvPr/>
        </p:nvSpPr>
        <p:spPr>
          <a:xfrm>
            <a:off x="6498601" y="5572351"/>
            <a:ext cx="180975" cy="180975"/>
          </a:xfrm>
          <a:prstGeom prst="ellipse">
            <a:avLst/>
          </a:prstGeom>
          <a:solidFill>
            <a:srgbClr val="A6A6A6"/>
          </a:solidFill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1" name="Ovāls 30"/>
          <p:cNvSpPr/>
          <p:nvPr/>
        </p:nvSpPr>
        <p:spPr>
          <a:xfrm>
            <a:off x="2555414" y="5509036"/>
            <a:ext cx="180975" cy="180975"/>
          </a:xfrm>
          <a:prstGeom prst="ellipse">
            <a:avLst/>
          </a:prstGeom>
          <a:solidFill>
            <a:srgbClr val="C0504D"/>
          </a:solidFill>
          <a:ln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4" name="Ovāls 33"/>
          <p:cNvSpPr/>
          <p:nvPr/>
        </p:nvSpPr>
        <p:spPr>
          <a:xfrm>
            <a:off x="190723" y="5517808"/>
            <a:ext cx="180975" cy="180975"/>
          </a:xfrm>
          <a:prstGeom prst="ellipse">
            <a:avLst/>
          </a:prstGeom>
          <a:solidFill>
            <a:srgbClr val="2980B9"/>
          </a:solidFill>
          <a:ln>
            <a:solidFill>
              <a:srgbClr val="2980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5" name="Ovāls 34"/>
          <p:cNvSpPr/>
          <p:nvPr/>
        </p:nvSpPr>
        <p:spPr>
          <a:xfrm>
            <a:off x="4408959" y="5541503"/>
            <a:ext cx="180975" cy="180975"/>
          </a:xfrm>
          <a:prstGeom prst="ellipse">
            <a:avLst/>
          </a:prstGeom>
          <a:solidFill>
            <a:srgbClr val="4BACC6"/>
          </a:solidFill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6" name="TextBox 35"/>
          <p:cNvSpPr txBox="1"/>
          <p:nvPr/>
        </p:nvSpPr>
        <p:spPr>
          <a:xfrm>
            <a:off x="6732241" y="551723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Aramzeme &lt;10 ha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88504" y="5482190"/>
            <a:ext cx="324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Mežu atbrīvojums</a:t>
            </a:r>
            <a:endParaRPr lang="fr-FR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4362" y="5474148"/>
            <a:ext cx="2364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Bioloģiskie lauksaimnieki</a:t>
            </a:r>
            <a:endParaRPr lang="lv-LV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42598" y="5508951"/>
            <a:ext cx="2646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Mazie lauksaimnieki</a:t>
            </a:r>
            <a:endParaRPr lang="lv-LV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Ovāls 41"/>
          <p:cNvSpPr/>
          <p:nvPr/>
        </p:nvSpPr>
        <p:spPr>
          <a:xfrm>
            <a:off x="6498600" y="6051560"/>
            <a:ext cx="180975" cy="180975"/>
          </a:xfrm>
          <a:prstGeom prst="ellipse">
            <a:avLst/>
          </a:prstGeom>
          <a:solidFill>
            <a:srgbClr val="F39C12"/>
          </a:solidFill>
          <a:ln>
            <a:solidFill>
              <a:srgbClr val="F39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3" name="Ovāls 42"/>
          <p:cNvSpPr/>
          <p:nvPr/>
        </p:nvSpPr>
        <p:spPr>
          <a:xfrm>
            <a:off x="6498600" y="6386512"/>
            <a:ext cx="180975" cy="180975"/>
          </a:xfrm>
          <a:prstGeom prst="ellipse">
            <a:avLst/>
          </a:prstGeom>
          <a:solidFill>
            <a:srgbClr val="9BBB59"/>
          </a:solidFill>
          <a:ln>
            <a:solidFill>
              <a:srgbClr val="9B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4" name="TextBox 43"/>
          <p:cNvSpPr txBox="1"/>
          <p:nvPr/>
        </p:nvSpPr>
        <p:spPr>
          <a:xfrm>
            <a:off x="6722666" y="598393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Aramzeme 10 -15 ha</a:t>
            </a:r>
            <a:endParaRPr lang="lv-LV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32240" y="6321623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noProof="1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Araramzeme &gt;15 ha</a:t>
            </a:r>
            <a:endParaRPr lang="lv-LV" sz="1400" noProof="1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7" name="Diagramma 46"/>
          <p:cNvGraphicFramePr>
            <a:graphicFrameLocks/>
          </p:cNvGraphicFramePr>
          <p:nvPr>
            <p:extLst/>
          </p:nvPr>
        </p:nvGraphicFramePr>
        <p:xfrm>
          <a:off x="6146989" y="2175510"/>
          <a:ext cx="2952328" cy="2910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8" name="Diagramma 47"/>
          <p:cNvGraphicFramePr>
            <a:graphicFrameLocks/>
          </p:cNvGraphicFramePr>
          <p:nvPr>
            <p:extLst/>
          </p:nvPr>
        </p:nvGraphicFramePr>
        <p:xfrm>
          <a:off x="3138629" y="2175510"/>
          <a:ext cx="2952328" cy="292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49" name="Attēls 48"/>
          <p:cNvPicPr>
            <a:picLocks noChangeAspect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581" y="2352582"/>
            <a:ext cx="297351" cy="188322"/>
          </a:xfrm>
          <a:prstGeom prst="rect">
            <a:avLst/>
          </a:prstGeom>
        </p:spPr>
      </p:pic>
      <p:pic>
        <p:nvPicPr>
          <p:cNvPr id="50" name="Attēls 9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39" y="2162579"/>
            <a:ext cx="342975" cy="342975"/>
          </a:xfrm>
          <a:prstGeom prst="rect">
            <a:avLst/>
          </a:prstGeom>
        </p:spPr>
      </p:pic>
      <p:pic>
        <p:nvPicPr>
          <p:cNvPr id="51" name="Attēls 50"/>
          <p:cNvPicPr>
            <a:picLocks noChangeAspect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021" y="2175510"/>
            <a:ext cx="354145" cy="354145"/>
          </a:xfrm>
          <a:prstGeom prst="rect">
            <a:avLst/>
          </a:prstGeom>
        </p:spPr>
      </p:pic>
      <p:sp>
        <p:nvSpPr>
          <p:cNvPr id="22" name="Taisnstūris 21"/>
          <p:cNvSpPr/>
          <p:nvPr/>
        </p:nvSpPr>
        <p:spPr>
          <a:xfrm>
            <a:off x="86474" y="5397988"/>
            <a:ext cx="8373958" cy="44865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4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6. «</a:t>
            </a:r>
            <a:r>
              <a:rPr lang="lv-LV" sz="2400" b="1" dirty="0" err="1">
                <a:ea typeface="Verdana" panose="020B0604030504040204" pitchFamily="34" charset="0"/>
                <a:cs typeface="Verdana" panose="020B0604030504040204" pitchFamily="34" charset="0"/>
              </a:rPr>
              <a:t>Zaļināšanas</a:t>
            </a:r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» maksājums</a:t>
            </a:r>
          </a:p>
        </p:txBody>
      </p:sp>
    </p:spTree>
    <p:extLst>
      <p:ext uri="{BB962C8B-B14F-4D97-AF65-F5344CB8AC3E}">
        <p14:creationId xmlns:p14="http://schemas.microsoft.com/office/powerpoint/2010/main" val="11217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cxnSp>
        <p:nvCxnSpPr>
          <p:cNvPr id="3" name="Taisns savienotājs 2"/>
          <p:cNvCxnSpPr/>
          <p:nvPr/>
        </p:nvCxnSpPr>
        <p:spPr>
          <a:xfrm>
            <a:off x="724576" y="3651334"/>
            <a:ext cx="7809824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00206" y="1068471"/>
            <a:ext cx="2634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Eiropas Savienība (15 DV)</a:t>
            </a:r>
            <a:endParaRPr lang="lv-LV" sz="1600" b="1" noProof="1">
              <a:solidFill>
                <a:schemeClr val="tx2">
                  <a:lumMod val="60000"/>
                  <a:lumOff val="4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34704" y="1068471"/>
            <a:ext cx="913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Latvija</a:t>
            </a:r>
            <a:endParaRPr lang="lv-LV" sz="1600" b="1" noProof="1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8" name="Taisns savienotājs 27"/>
          <p:cNvCxnSpPr/>
          <p:nvPr/>
        </p:nvCxnSpPr>
        <p:spPr>
          <a:xfrm>
            <a:off x="4613076" y="1237748"/>
            <a:ext cx="32824" cy="4563013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4274" y="4575583"/>
            <a:ext cx="946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v-LV" sz="1600" b="1" dirty="0" smtClean="0"/>
              <a:t>Platība, ha</a:t>
            </a:r>
            <a:endParaRPr lang="lv-LV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73479" y="2097883"/>
            <a:ext cx="1224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v-LV" sz="1600" b="1" dirty="0"/>
              <a:t>Saimniecību skaits</a:t>
            </a:r>
            <a:endParaRPr lang="lv-LV" sz="1600" dirty="0"/>
          </a:p>
        </p:txBody>
      </p:sp>
      <p:graphicFrame>
        <p:nvGraphicFramePr>
          <p:cNvPr id="23" name="Chart 8"/>
          <p:cNvGraphicFramePr/>
          <p:nvPr>
            <p:extLst/>
          </p:nvPr>
        </p:nvGraphicFramePr>
        <p:xfrm>
          <a:off x="1401038" y="1501908"/>
          <a:ext cx="3212037" cy="2138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Rounded Rectangular Callout 2"/>
          <p:cNvSpPr/>
          <p:nvPr/>
        </p:nvSpPr>
        <p:spPr>
          <a:xfrm>
            <a:off x="927656" y="1374900"/>
            <a:ext cx="1298754" cy="598218"/>
          </a:xfrm>
          <a:prstGeom prst="wedgeRoundRectCallout">
            <a:avLst>
              <a:gd name="adj1" fmla="val 50554"/>
              <a:gd name="adj2" fmla="val 74402"/>
              <a:gd name="adj3" fmla="val 16667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600" dirty="0" smtClean="0">
                <a:solidFill>
                  <a:schemeClr val="tx1"/>
                </a:solidFill>
              </a:rPr>
              <a:t>13 970 pretendenti</a:t>
            </a:r>
            <a:endParaRPr lang="lv-LV" sz="1600" dirty="0">
              <a:solidFill>
                <a:schemeClr val="tx1"/>
              </a:solidFill>
            </a:endParaRPr>
          </a:p>
        </p:txBody>
      </p:sp>
      <p:graphicFrame>
        <p:nvGraphicFramePr>
          <p:cNvPr id="25" name="Chart 17"/>
          <p:cNvGraphicFramePr/>
          <p:nvPr>
            <p:extLst/>
          </p:nvPr>
        </p:nvGraphicFramePr>
        <p:xfrm>
          <a:off x="793124" y="3286452"/>
          <a:ext cx="4498956" cy="292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1" name="Chart 13"/>
          <p:cNvGraphicFramePr/>
          <p:nvPr>
            <p:extLst/>
          </p:nvPr>
        </p:nvGraphicFramePr>
        <p:xfrm>
          <a:off x="5217519" y="1475672"/>
          <a:ext cx="3095427" cy="2149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" name="Chart 21"/>
          <p:cNvGraphicFramePr/>
          <p:nvPr>
            <p:extLst/>
          </p:nvPr>
        </p:nvGraphicFramePr>
        <p:xfrm>
          <a:off x="4613075" y="4064832"/>
          <a:ext cx="3921325" cy="2259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7. Mazo lauksaimnieku atbalsta shēma</a:t>
            </a:r>
          </a:p>
        </p:txBody>
      </p:sp>
    </p:spTree>
    <p:extLst>
      <p:ext uri="{BB962C8B-B14F-4D97-AF65-F5344CB8AC3E}">
        <p14:creationId xmlns:p14="http://schemas.microsoft.com/office/powerpoint/2010/main" val="32520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cxnSp>
        <p:nvCxnSpPr>
          <p:cNvPr id="3" name="Taisns savienotājs 2"/>
          <p:cNvCxnSpPr/>
          <p:nvPr/>
        </p:nvCxnSpPr>
        <p:spPr>
          <a:xfrm>
            <a:off x="655178" y="4037636"/>
            <a:ext cx="7809824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19396" y="1279586"/>
            <a:ext cx="2634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Eiropas Savienība</a:t>
            </a:r>
            <a:endParaRPr lang="lv-LV" sz="1600" b="1" noProof="1">
              <a:solidFill>
                <a:schemeClr val="tx2">
                  <a:lumMod val="60000"/>
                  <a:lumOff val="4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27845" y="1279586"/>
            <a:ext cx="913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Latvija</a:t>
            </a:r>
            <a:endParaRPr lang="lv-LV" sz="1600" b="1" noProof="1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8" name="Taisns savienotājs 27"/>
          <p:cNvCxnSpPr/>
          <p:nvPr/>
        </p:nvCxnSpPr>
        <p:spPr>
          <a:xfrm>
            <a:off x="4543678" y="1624050"/>
            <a:ext cx="32824" cy="4563013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4876" y="4961885"/>
            <a:ext cx="946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v-LV" sz="1600" b="1" dirty="0" smtClean="0"/>
              <a:t>Platība, ha</a:t>
            </a:r>
            <a:endParaRPr lang="lv-LV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04081" y="2484185"/>
            <a:ext cx="1224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v-LV" sz="1600" b="1" dirty="0"/>
              <a:t>Saimniecību skaits</a:t>
            </a:r>
            <a:endParaRPr lang="lv-LV" sz="1600" dirty="0"/>
          </a:p>
        </p:txBody>
      </p:sp>
      <p:graphicFrame>
        <p:nvGraphicFramePr>
          <p:cNvPr id="16" name="Chart 8"/>
          <p:cNvGraphicFramePr/>
          <p:nvPr>
            <p:extLst/>
          </p:nvPr>
        </p:nvGraphicFramePr>
        <p:xfrm>
          <a:off x="1395909" y="1714219"/>
          <a:ext cx="3244862" cy="240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ounded Rectangular Callout 1"/>
          <p:cNvSpPr/>
          <p:nvPr/>
        </p:nvSpPr>
        <p:spPr>
          <a:xfrm>
            <a:off x="1133134" y="1481018"/>
            <a:ext cx="1273553" cy="591230"/>
          </a:xfrm>
          <a:prstGeom prst="wedgeRoundRectCallout">
            <a:avLst>
              <a:gd name="adj1" fmla="val 75077"/>
              <a:gd name="adj2" fmla="val 47739"/>
              <a:gd name="adj3" fmla="val 16667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600" dirty="0" smtClean="0">
                <a:solidFill>
                  <a:schemeClr val="tx1"/>
                </a:solidFill>
              </a:rPr>
              <a:t>3 217</a:t>
            </a:r>
          </a:p>
          <a:p>
            <a:pPr algn="ctr"/>
            <a:r>
              <a:rPr lang="lv-LV" sz="1600" dirty="0" smtClean="0">
                <a:solidFill>
                  <a:schemeClr val="tx1"/>
                </a:solidFill>
              </a:rPr>
              <a:t>pretendenti</a:t>
            </a:r>
            <a:endParaRPr lang="lv-LV" sz="1600" dirty="0">
              <a:solidFill>
                <a:schemeClr val="tx1"/>
              </a:solidFill>
            </a:endParaRPr>
          </a:p>
        </p:txBody>
      </p:sp>
      <p:graphicFrame>
        <p:nvGraphicFramePr>
          <p:cNvPr id="18" name="Chart 13"/>
          <p:cNvGraphicFramePr/>
          <p:nvPr>
            <p:extLst/>
          </p:nvPr>
        </p:nvGraphicFramePr>
        <p:xfrm>
          <a:off x="4903546" y="1711804"/>
          <a:ext cx="3550044" cy="240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7"/>
          <p:cNvGraphicFramePr/>
          <p:nvPr>
            <p:extLst/>
          </p:nvPr>
        </p:nvGraphicFramePr>
        <p:xfrm>
          <a:off x="1198787" y="4229796"/>
          <a:ext cx="3696072" cy="232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Rounded Rectangular Callout 1"/>
          <p:cNvSpPr/>
          <p:nvPr/>
        </p:nvSpPr>
        <p:spPr>
          <a:xfrm>
            <a:off x="755549" y="4116745"/>
            <a:ext cx="1566508" cy="411937"/>
          </a:xfrm>
          <a:prstGeom prst="wedgeRoundRectCallout">
            <a:avLst>
              <a:gd name="adj1" fmla="val 77089"/>
              <a:gd name="adj2" fmla="val 56525"/>
              <a:gd name="adj3" fmla="val 16667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600" dirty="0" smtClean="0">
                <a:solidFill>
                  <a:schemeClr val="tx1"/>
                </a:solidFill>
              </a:rPr>
              <a:t>102 516 hektāri</a:t>
            </a:r>
            <a:endParaRPr lang="lv-LV" sz="1600" dirty="0">
              <a:solidFill>
                <a:schemeClr val="tx1"/>
              </a:solidFill>
            </a:endParaRPr>
          </a:p>
        </p:txBody>
      </p:sp>
      <p:graphicFrame>
        <p:nvGraphicFramePr>
          <p:cNvPr id="21" name="Chart 21"/>
          <p:cNvGraphicFramePr/>
          <p:nvPr>
            <p:extLst/>
          </p:nvPr>
        </p:nvGraphicFramePr>
        <p:xfrm>
          <a:off x="4842900" y="4191022"/>
          <a:ext cx="3840088" cy="239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8.1. Maksājumu gados jauniem lauksaimniekiem</a:t>
            </a:r>
          </a:p>
        </p:txBody>
      </p:sp>
    </p:spTree>
    <p:extLst>
      <p:ext uri="{BB962C8B-B14F-4D97-AF65-F5344CB8AC3E}">
        <p14:creationId xmlns:p14="http://schemas.microsoft.com/office/powerpoint/2010/main" val="42321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7" name="Satura vietturis 20"/>
          <p:cNvSpPr txBox="1">
            <a:spLocks/>
          </p:cNvSpPr>
          <p:nvPr/>
        </p:nvSpPr>
        <p:spPr>
          <a:xfrm>
            <a:off x="575555" y="1340545"/>
            <a:ext cx="8064896" cy="47525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lv-LV" sz="1800" b="1" dirty="0"/>
              <a:t>Saimnieku vecuma struktūra </a:t>
            </a:r>
            <a:r>
              <a:rPr lang="lv-LV" sz="1800" b="1" dirty="0">
                <a:solidFill>
                  <a:srgbClr val="C00000"/>
                </a:solidFill>
              </a:rPr>
              <a:t>LV</a:t>
            </a:r>
          </a:p>
        </p:txBody>
      </p:sp>
      <p:graphicFrame>
        <p:nvGraphicFramePr>
          <p:cNvPr id="9" name="Diagramma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312725"/>
              </p:ext>
            </p:extLst>
          </p:nvPr>
        </p:nvGraphicFramePr>
        <p:xfrm>
          <a:off x="0" y="2032369"/>
          <a:ext cx="4170949" cy="2298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Ovāls 10"/>
          <p:cNvSpPr/>
          <p:nvPr/>
        </p:nvSpPr>
        <p:spPr>
          <a:xfrm>
            <a:off x="3388082" y="3209295"/>
            <a:ext cx="180975" cy="180975"/>
          </a:xfrm>
          <a:prstGeom prst="ellipse">
            <a:avLst/>
          </a:prstGeom>
          <a:solidFill>
            <a:srgbClr val="16A085"/>
          </a:solidFill>
          <a:ln>
            <a:solidFill>
              <a:srgbClr val="16A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" name="TextBox 14"/>
          <p:cNvSpPr txBox="1"/>
          <p:nvPr/>
        </p:nvSpPr>
        <p:spPr>
          <a:xfrm>
            <a:off x="3631881" y="3138221"/>
            <a:ext cx="1614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65 un vairāk gadi</a:t>
            </a:r>
            <a:endParaRPr lang="lv-LV" sz="1400" dirty="0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1881" y="2753938"/>
            <a:ext cx="1614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45 – 64 gadi</a:t>
            </a:r>
            <a:endParaRPr lang="lv-LV" sz="1400" dirty="0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2546718872"/>
              </p:ext>
            </p:extLst>
          </p:nvPr>
        </p:nvGraphicFramePr>
        <p:xfrm>
          <a:off x="666364" y="4379281"/>
          <a:ext cx="4562730" cy="2250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35487" y="3977913"/>
            <a:ext cx="5210520" cy="304800"/>
          </a:xfrm>
        </p:spPr>
        <p:txBody>
          <a:bodyPr>
            <a:noAutofit/>
          </a:bodyPr>
          <a:lstStyle/>
          <a:p>
            <a:pPr>
              <a:buSzPct val="100000"/>
            </a:pPr>
            <a:r>
              <a:rPr lang="lv-LV" sz="1800" b="1" dirty="0" smtClean="0">
                <a:latin typeface="+mj-lt"/>
              </a:rPr>
              <a:t>JAL pretendentu skaits un apsaimniekotā platība</a:t>
            </a:r>
            <a:endParaRPr lang="lv-LV" sz="1800" b="1" dirty="0">
              <a:latin typeface="+mj-lt"/>
            </a:endParaRPr>
          </a:p>
        </p:txBody>
      </p:sp>
      <p:graphicFrame>
        <p:nvGraphicFramePr>
          <p:cNvPr id="19" name="Diagramma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462415"/>
              </p:ext>
            </p:extLst>
          </p:nvPr>
        </p:nvGraphicFramePr>
        <p:xfrm>
          <a:off x="5853760" y="1694661"/>
          <a:ext cx="3237028" cy="2773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803007" y="1340545"/>
            <a:ext cx="3529372" cy="343045"/>
          </a:xfrm>
        </p:spPr>
        <p:txBody>
          <a:bodyPr>
            <a:noAutofit/>
          </a:bodyPr>
          <a:lstStyle/>
          <a:p>
            <a:pPr>
              <a:buSzPct val="100000"/>
            </a:pPr>
            <a:r>
              <a:rPr lang="lv-LV" sz="1800" b="1" dirty="0">
                <a:latin typeface="+mj-lt"/>
              </a:rPr>
              <a:t>Saimnieku vecuma struktūra </a:t>
            </a:r>
            <a:r>
              <a:rPr lang="lv-LV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ES</a:t>
            </a:r>
            <a:endParaRPr lang="lv-LV" sz="18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>
              <a:buSzPct val="100000"/>
            </a:pPr>
            <a:endParaRPr lang="lv-LV" sz="1800" b="1" dirty="0">
              <a:latin typeface="+mj-lt"/>
            </a:endParaRPr>
          </a:p>
        </p:txBody>
      </p:sp>
      <p:sp>
        <p:nvSpPr>
          <p:cNvPr id="23" name="Ovāls 11"/>
          <p:cNvSpPr/>
          <p:nvPr/>
        </p:nvSpPr>
        <p:spPr>
          <a:xfrm>
            <a:off x="3388082" y="2853949"/>
            <a:ext cx="180975" cy="180975"/>
          </a:xfrm>
          <a:prstGeom prst="ellipse">
            <a:avLst/>
          </a:prstGeom>
          <a:solidFill>
            <a:srgbClr val="2980B9"/>
          </a:solidFill>
          <a:ln>
            <a:solidFill>
              <a:srgbClr val="2980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4" name="Ovāls 12"/>
          <p:cNvSpPr/>
          <p:nvPr/>
        </p:nvSpPr>
        <p:spPr>
          <a:xfrm>
            <a:off x="3388082" y="2204810"/>
            <a:ext cx="180975" cy="18097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5" name="Ovāls 13"/>
          <p:cNvSpPr/>
          <p:nvPr/>
        </p:nvSpPr>
        <p:spPr>
          <a:xfrm>
            <a:off x="3388082" y="2515567"/>
            <a:ext cx="180975" cy="180975"/>
          </a:xfrm>
          <a:prstGeom prst="ellipse">
            <a:avLst/>
          </a:prstGeom>
          <a:solidFill>
            <a:srgbClr val="F39C12"/>
          </a:solidFill>
          <a:ln>
            <a:solidFill>
              <a:srgbClr val="F39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6" name="TextBox 25"/>
          <p:cNvSpPr txBox="1"/>
          <p:nvPr/>
        </p:nvSpPr>
        <p:spPr>
          <a:xfrm>
            <a:off x="3631881" y="2134334"/>
            <a:ext cx="2130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Līdz 34 gadi</a:t>
            </a:r>
            <a:endParaRPr lang="lv-LV" sz="1400" dirty="0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31881" y="241411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solidFill>
                  <a:srgbClr val="2C3E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35 - 44 gadi</a:t>
            </a:r>
            <a:endParaRPr lang="lv-LV" sz="1400" dirty="0">
              <a:solidFill>
                <a:srgbClr val="2C3E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Taisnstūris 17"/>
          <p:cNvSpPr/>
          <p:nvPr/>
        </p:nvSpPr>
        <p:spPr>
          <a:xfrm>
            <a:off x="3200449" y="2061785"/>
            <a:ext cx="2028645" cy="71064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extBox 1"/>
          <p:cNvSpPr txBox="1"/>
          <p:nvPr/>
        </p:nvSpPr>
        <p:spPr>
          <a:xfrm>
            <a:off x="1836399" y="1823561"/>
            <a:ext cx="116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12,5 tūkst.</a:t>
            </a:r>
            <a:endParaRPr lang="lv-LV" dirty="0"/>
          </a:p>
        </p:txBody>
      </p:sp>
      <p:sp>
        <p:nvSpPr>
          <p:cNvPr id="28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8.2. Saglabāt jauno lauksaimnieku atbalstu</a:t>
            </a:r>
          </a:p>
        </p:txBody>
      </p:sp>
    </p:spTree>
    <p:extLst>
      <p:ext uri="{BB962C8B-B14F-4D97-AF65-F5344CB8AC3E}">
        <p14:creationId xmlns:p14="http://schemas.microsoft.com/office/powerpoint/2010/main" val="261929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9.1. Kādiem mērķiem paredzams saistītais atbalsts?</a:t>
            </a: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atura vietturis 20"/>
          <p:cNvSpPr txBox="1">
            <a:spLocks/>
          </p:cNvSpPr>
          <p:nvPr/>
        </p:nvSpPr>
        <p:spPr>
          <a:xfrm>
            <a:off x="611560" y="1484784"/>
            <a:ext cx="8064896" cy="47525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lv-LV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64336"/>
            <a:ext cx="3711363" cy="23042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539256"/>
            <a:ext cx="3600600" cy="23544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895" y="4275690"/>
            <a:ext cx="3713996" cy="227571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06894" y="1340768"/>
            <a:ext cx="3657600" cy="2235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lv-LV" b="1" dirty="0" smtClean="0"/>
              <a:t>BSA par </a:t>
            </a:r>
            <a:r>
              <a:rPr lang="lv-LV" b="1" dirty="0" smtClean="0">
                <a:solidFill>
                  <a:srgbClr val="C00000"/>
                </a:solidFill>
              </a:rPr>
              <a:t>slaucamām govīm</a:t>
            </a:r>
            <a:endParaRPr lang="lv-LV" b="1" dirty="0">
              <a:solidFill>
                <a:srgbClr val="C00000"/>
              </a:solidFill>
            </a:endParaRP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59674" y="1285710"/>
            <a:ext cx="3657600" cy="2235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lv-LV" b="1" dirty="0" smtClean="0"/>
              <a:t>BSA par </a:t>
            </a:r>
            <a:r>
              <a:rPr lang="lv-LV" b="1" dirty="0" smtClean="0">
                <a:solidFill>
                  <a:srgbClr val="C00000"/>
                </a:solidFill>
              </a:rPr>
              <a:t>liellopiem</a:t>
            </a:r>
            <a:endParaRPr lang="lv-LV" b="1" dirty="0">
              <a:solidFill>
                <a:srgbClr val="C00000"/>
              </a:solidFill>
            </a:endParaRP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77291" y="4052121"/>
            <a:ext cx="3657600" cy="2235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lv-LV" b="1" dirty="0" smtClean="0"/>
              <a:t>BSA par </a:t>
            </a:r>
            <a:r>
              <a:rPr lang="lv-LV" b="1" dirty="0" smtClean="0">
                <a:solidFill>
                  <a:srgbClr val="C00000"/>
                </a:solidFill>
              </a:rPr>
              <a:t>aitām</a:t>
            </a:r>
            <a:endParaRPr lang="lv-LV" b="1" dirty="0">
              <a:solidFill>
                <a:srgbClr val="C00000"/>
              </a:solidFill>
            </a:endParaRPr>
          </a:p>
        </p:txBody>
      </p:sp>
      <p:sp>
        <p:nvSpPr>
          <p:cNvPr id="2" name="Teksta vietturis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196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7" name="Satura vietturis 20"/>
          <p:cNvSpPr txBox="1">
            <a:spLocks/>
          </p:cNvSpPr>
          <p:nvPr/>
        </p:nvSpPr>
        <p:spPr>
          <a:xfrm>
            <a:off x="611560" y="1484784"/>
            <a:ext cx="8064896" cy="47525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lv-LV" sz="2000" b="1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77291" y="4052121"/>
            <a:ext cx="3657600" cy="2235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lv-LV" b="1" dirty="0" smtClean="0"/>
              <a:t>BSA par </a:t>
            </a:r>
            <a:r>
              <a:rPr lang="lv-LV" b="1" dirty="0" smtClean="0">
                <a:solidFill>
                  <a:srgbClr val="C00000"/>
                </a:solidFill>
              </a:rPr>
              <a:t>sertificētām labības sēklām</a:t>
            </a:r>
            <a:endParaRPr lang="lv-LV" b="1" dirty="0">
              <a:solidFill>
                <a:srgbClr val="C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291" y="4394408"/>
            <a:ext cx="3617615" cy="2234992"/>
          </a:xfrm>
          <a:prstGeom prst="rect">
            <a:avLst/>
          </a:prstGeom>
        </p:spPr>
      </p:pic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Teksta vietturis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Teksta vietturis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06894" y="1340768"/>
            <a:ext cx="3657600" cy="2235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lv-LV" b="1" dirty="0" smtClean="0"/>
              <a:t>BSA par </a:t>
            </a:r>
            <a:r>
              <a:rPr lang="lv-LV" b="1" dirty="0" smtClean="0">
                <a:solidFill>
                  <a:srgbClr val="C00000"/>
                </a:solidFill>
              </a:rPr>
              <a:t>proteīnaugiem</a:t>
            </a:r>
            <a:endParaRPr lang="lv-LV" b="1" dirty="0">
              <a:solidFill>
                <a:srgbClr val="C00000"/>
              </a:solidFill>
            </a:endParaRPr>
          </a:p>
        </p:txBody>
      </p:sp>
      <p:pic>
        <p:nvPicPr>
          <p:cNvPr id="18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315" y="1546432"/>
            <a:ext cx="3614179" cy="2406152"/>
          </a:xfrm>
          <a:prstGeom prst="rect">
            <a:avLst/>
          </a:prstGeom>
        </p:spPr>
      </p:pic>
      <p:sp>
        <p:nvSpPr>
          <p:cNvPr id="19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876800" y="1300992"/>
            <a:ext cx="3657600" cy="2235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lv-LV" b="1" dirty="0" smtClean="0"/>
              <a:t>BSA par </a:t>
            </a:r>
            <a:r>
              <a:rPr lang="lv-LV" b="1" dirty="0" smtClean="0">
                <a:solidFill>
                  <a:srgbClr val="C00000"/>
                </a:solidFill>
              </a:rPr>
              <a:t>dārzeņiem</a:t>
            </a:r>
            <a:endParaRPr lang="lv-LV" b="1" dirty="0">
              <a:solidFill>
                <a:srgbClr val="C00000"/>
              </a:solidFill>
            </a:endParaRPr>
          </a:p>
        </p:txBody>
      </p:sp>
      <p:pic>
        <p:nvPicPr>
          <p:cNvPr id="20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051" y="1540761"/>
            <a:ext cx="3881322" cy="2411824"/>
          </a:xfrm>
          <a:prstGeom prst="rect">
            <a:avLst/>
          </a:prstGeom>
        </p:spPr>
      </p:pic>
      <p:sp>
        <p:nvSpPr>
          <p:cNvPr id="21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9.2. Kādiem mērķiem paredzams saistītais atbalsts?</a:t>
            </a: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1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289799" y="6324600"/>
            <a:ext cx="549401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graphicFrame>
        <p:nvGraphicFramePr>
          <p:cNvPr id="6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550405"/>
              </p:ext>
            </p:extLst>
          </p:nvPr>
        </p:nvGraphicFramePr>
        <p:xfrm>
          <a:off x="182382" y="1277139"/>
          <a:ext cx="8779236" cy="528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Attēls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330" y="4621409"/>
            <a:ext cx="457228" cy="457228"/>
          </a:xfrm>
          <a:prstGeom prst="rect">
            <a:avLst/>
          </a:prstGeom>
        </p:spPr>
      </p:pic>
      <p:pic>
        <p:nvPicPr>
          <p:cNvPr id="8" name="Attēls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34547" y="3451358"/>
            <a:ext cx="417462" cy="381437"/>
          </a:xfrm>
          <a:prstGeom prst="rect">
            <a:avLst/>
          </a:prstGeom>
        </p:spPr>
      </p:pic>
      <p:pic>
        <p:nvPicPr>
          <p:cNvPr id="9" name="Attēls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175" y="4023126"/>
            <a:ext cx="416036" cy="416036"/>
          </a:xfrm>
          <a:prstGeom prst="rect">
            <a:avLst/>
          </a:prstGeom>
        </p:spPr>
      </p:pic>
      <p:pic>
        <p:nvPicPr>
          <p:cNvPr id="10" name="Attēls 9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9783" y="3642077"/>
            <a:ext cx="449676" cy="449676"/>
          </a:xfrm>
          <a:prstGeom prst="rect">
            <a:avLst/>
          </a:prstGeom>
        </p:spPr>
      </p:pic>
      <p:sp>
        <p:nvSpPr>
          <p:cNvPr id="11" name="Plus 10"/>
          <p:cNvSpPr/>
          <p:nvPr/>
        </p:nvSpPr>
        <p:spPr>
          <a:xfrm>
            <a:off x="8289799" y="3857604"/>
            <a:ext cx="191348" cy="191348"/>
          </a:xfrm>
          <a:prstGeom prst="mathPlus">
            <a:avLst/>
          </a:prstGeom>
          <a:solidFill>
            <a:srgbClr val="FFD75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2" name="Attēls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541" y="4491550"/>
            <a:ext cx="348066" cy="412862"/>
          </a:xfrm>
          <a:prstGeom prst="rect">
            <a:avLst/>
          </a:prstGeom>
        </p:spPr>
      </p:pic>
      <p:pic>
        <p:nvPicPr>
          <p:cNvPr id="13" name="Attēls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29" y="3510081"/>
            <a:ext cx="393700" cy="260826"/>
          </a:xfrm>
          <a:prstGeom prst="rect">
            <a:avLst/>
          </a:prstGeom>
        </p:spPr>
      </p:pic>
      <p:pic>
        <p:nvPicPr>
          <p:cNvPr id="14" name="Attēls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90399" y="3167869"/>
            <a:ext cx="454477" cy="474208"/>
          </a:xfrm>
          <a:prstGeom prst="rect">
            <a:avLst/>
          </a:prstGeom>
        </p:spPr>
      </p:pic>
      <p:pic>
        <p:nvPicPr>
          <p:cNvPr id="15" name="Attēls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81948"/>
            <a:ext cx="396327" cy="792653"/>
          </a:xfrm>
          <a:prstGeom prst="rect">
            <a:avLst/>
          </a:prstGeom>
        </p:spPr>
      </p:pic>
      <p:sp>
        <p:nvSpPr>
          <p:cNvPr id="16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9.3. </a:t>
            </a:r>
            <a:r>
              <a:rPr lang="lv-LV" sz="2400" b="1" dirty="0" err="1">
                <a:ea typeface="Verdana" panose="020B0604030504040204" pitchFamily="34" charset="0"/>
                <a:cs typeface="Verdana" panose="020B0604030504040204" pitchFamily="34" charset="0"/>
              </a:rPr>
              <a:t>Pašnodrošinājums</a:t>
            </a:r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 ar lauksaimniecības produktiem</a:t>
            </a:r>
          </a:p>
        </p:txBody>
      </p:sp>
    </p:spTree>
    <p:extLst>
      <p:ext uri="{BB962C8B-B14F-4D97-AF65-F5344CB8AC3E}">
        <p14:creationId xmlns:p14="http://schemas.microsoft.com/office/powerpoint/2010/main" val="7857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32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SATURS</a:t>
            </a:r>
            <a:endParaRPr lang="en-US" sz="32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atura vietturis 20"/>
          <p:cNvSpPr txBox="1">
            <a:spLocks/>
          </p:cNvSpPr>
          <p:nvPr/>
        </p:nvSpPr>
        <p:spPr>
          <a:xfrm>
            <a:off x="469504" y="1552864"/>
            <a:ext cx="8064896" cy="50765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 smtClean="0"/>
              <a:t>KLP mērķi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 smtClean="0"/>
              <a:t>Latvijas pozīcija par </a:t>
            </a:r>
            <a:r>
              <a:rPr lang="lv-LV" sz="2000" dirty="0" err="1" smtClean="0"/>
              <a:t>tiešmaksājumiem</a:t>
            </a:r>
            <a:endParaRPr lang="lv-LV" sz="2000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 smtClean="0"/>
              <a:t>Tiešo maksājumu izlīdzināšana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 smtClean="0"/>
              <a:t>Vienotā platības maksājuma shēma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 smtClean="0"/>
              <a:t>Aktīvais lauksaimnieks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 err="1" smtClean="0"/>
              <a:t>Zaļināšanas</a:t>
            </a:r>
            <a:r>
              <a:rPr lang="lv-LV" sz="2000" dirty="0" smtClean="0"/>
              <a:t> maksājums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 smtClean="0"/>
              <a:t>Mazie lauksaimnieki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 smtClean="0"/>
              <a:t>Jaunie lauksaimnieki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/>
              <a:t>Saistītais atbalsts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 smtClean="0"/>
              <a:t>TKO riska </a:t>
            </a:r>
            <a:r>
              <a:rPr lang="lv-LV" sz="2000" dirty="0"/>
              <a:t>pārvaldības instrumenti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2000" dirty="0"/>
              <a:t>Ražotāju organizācijas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lv-LV" sz="20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lv-LV" sz="20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lv-LV" sz="2000" b="1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lv-LV" sz="2000" b="1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lv-LV" sz="2000" b="1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lv-LV" sz="2000" b="1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lv-LV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67711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388" y="5424187"/>
            <a:ext cx="987012" cy="10528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CB8F08-789F-4BAD-BFA2-939DC1DF27C9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32955" y="1700808"/>
            <a:ext cx="4771479" cy="36724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68580" tIns="0" rIns="68580" bIns="3429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600" b="1" dirty="0">
                <a:latin typeface="+mj-lt"/>
              </a:rPr>
              <a:t>Šobrīd ES KLP pieejamie riska pārvaldības instrumenti: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lv-LV" sz="1600" b="1" u="sng" dirty="0">
                <a:latin typeface="+mj-lt"/>
              </a:rPr>
              <a:t>Tirgus intervence:</a:t>
            </a:r>
          </a:p>
          <a:p>
            <a:pPr marL="771525" lvl="1" indent="-257175"/>
            <a:r>
              <a:rPr lang="lv-LV" sz="16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iepirkums intervencē</a:t>
            </a:r>
          </a:p>
          <a:p>
            <a:pPr marL="771525" lvl="1" indent="-257175"/>
            <a:r>
              <a:rPr lang="lv-LV" sz="16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atbalsts privātai uzglabāšanai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lv-LV" sz="1600" b="1" u="sng" dirty="0">
                <a:latin typeface="+mj-lt"/>
              </a:rPr>
              <a:t>Ārkārtas atbalsta pasākumi:</a:t>
            </a:r>
          </a:p>
          <a:p>
            <a:pPr marL="771525" lvl="1" indent="-257175"/>
            <a:r>
              <a:rPr lang="lv-LV" sz="16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tiešs finansiāls atbalsts – </a:t>
            </a:r>
            <a:r>
              <a:rPr lang="lv-LV" sz="1600" dirty="0">
                <a:solidFill>
                  <a:srgbClr val="C0000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daļēji kompensējot cenu krituma ietekmē negūtos ieņēmumus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lv-LV" sz="1600" b="1" u="sng" dirty="0">
                <a:latin typeface="+mj-lt"/>
              </a:rPr>
              <a:t>Ienākumu stabilizācijas instruments:</a:t>
            </a:r>
          </a:p>
          <a:p>
            <a:pPr marL="771525" lvl="1" indent="-257175"/>
            <a:r>
              <a:rPr lang="lv-LV" sz="16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Finansiāls atbalsts - </a:t>
            </a:r>
            <a:r>
              <a:rPr lang="lv-LV" sz="1600" dirty="0">
                <a:solidFill>
                  <a:srgbClr val="C0000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daļējai zaudējumu kompensēšanai, izmantojot privātus ieguldījumus</a:t>
            </a:r>
            <a:endParaRPr lang="en-US" sz="16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616055" y="2713003"/>
            <a:ext cx="183698" cy="538990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C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707904" y="2427986"/>
            <a:ext cx="1281290" cy="110902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sezonālu un strukturālu tirgus grūtību mazināšanai</a:t>
            </a:r>
            <a:endParaRPr lang="en-US" sz="1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32955" y="5627646"/>
            <a:ext cx="7369893" cy="594821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800" b="1" i="1" dirty="0">
                <a:solidFill>
                  <a:schemeClr val="accent5">
                    <a:lumMod val="50000"/>
                  </a:schemeClr>
                </a:solidFill>
              </a:rPr>
              <a:t> Kādiem jābūt riska pārvaldības instrumentiem nākotnē </a:t>
            </a:r>
            <a:endParaRPr lang="en-US" sz="1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116011" y="1700807"/>
            <a:ext cx="3906004" cy="36724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68580" tIns="27000" rIns="5400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latin typeface="+mj-lt"/>
              </a:rPr>
              <a:t>Tirgus </a:t>
            </a:r>
            <a:r>
              <a:rPr lang="lv-LV" sz="1600" b="1" dirty="0">
                <a:latin typeface="+mj-lt"/>
              </a:rPr>
              <a:t>intervences</a:t>
            </a:r>
            <a:r>
              <a:rPr lang="lv-LV" sz="1600" dirty="0">
                <a:latin typeface="+mj-lt"/>
              </a:rPr>
              <a:t> pasākumos 2014.-2016. gadā ieguldīti </a:t>
            </a:r>
            <a:r>
              <a:rPr lang="lv-LV" sz="1600" b="1" dirty="0">
                <a:latin typeface="+mj-lt"/>
              </a:rPr>
              <a:t>~ 11 milj. EUR</a:t>
            </a:r>
          </a:p>
          <a:p>
            <a:pPr marL="257175" indent="-25717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lv-LV" sz="1600" b="1" dirty="0">
                <a:latin typeface="+mj-lt"/>
              </a:rPr>
              <a:t>Ārkārtas atbalsta pasākumi </a:t>
            </a:r>
            <a:r>
              <a:rPr lang="lv-LV" sz="1600" dirty="0">
                <a:latin typeface="+mj-lt"/>
              </a:rPr>
              <a:t>piena nozarē:</a:t>
            </a:r>
          </a:p>
          <a:p>
            <a:pPr marL="675000" lvl="1" indent="-257175">
              <a:lnSpc>
                <a:spcPct val="110000"/>
              </a:lnSpc>
              <a:spcBef>
                <a:spcPts val="300"/>
              </a:spcBef>
            </a:pPr>
            <a:r>
              <a:rPr lang="lv-LV" sz="1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2015. gada marts: </a:t>
            </a:r>
            <a:r>
              <a:rPr lang="lv-LV" sz="14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7,72 milj. EUR</a:t>
            </a:r>
          </a:p>
          <a:p>
            <a:pPr marL="675000" lvl="1" indent="-257175">
              <a:lnSpc>
                <a:spcPct val="110000"/>
              </a:lnSpc>
              <a:spcBef>
                <a:spcPts val="300"/>
              </a:spcBef>
            </a:pPr>
            <a:r>
              <a:rPr lang="lv-LV" sz="1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2015. gada decembris: </a:t>
            </a:r>
            <a:r>
              <a:rPr lang="lv-LV" sz="14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7,15 milj. EUR</a:t>
            </a:r>
          </a:p>
          <a:p>
            <a:pPr marL="675000" lvl="1" indent="-257175">
              <a:lnSpc>
                <a:spcPct val="110000"/>
              </a:lnSpc>
              <a:spcBef>
                <a:spcPts val="300"/>
              </a:spcBef>
            </a:pPr>
            <a:r>
              <a:rPr lang="lv-LV" sz="1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2016. gada jūnijs: </a:t>
            </a:r>
            <a:r>
              <a:rPr lang="lv-LV" sz="14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6,20 milj. EUR </a:t>
            </a:r>
            <a:r>
              <a:rPr lang="lv-LV" sz="1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lv-LV" sz="1400" i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valsts papildu</a:t>
            </a:r>
            <a:r>
              <a:rPr lang="lv-LV" sz="1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675000" lvl="1" indent="-257175">
              <a:lnSpc>
                <a:spcPct val="110000"/>
              </a:lnSpc>
              <a:spcBef>
                <a:spcPts val="300"/>
              </a:spcBef>
            </a:pPr>
            <a:r>
              <a:rPr lang="lv-LV" sz="1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2016. gada decembris: </a:t>
            </a:r>
            <a:r>
              <a:rPr lang="lv-LV" sz="14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9,76 milj. EUR </a:t>
            </a:r>
          </a:p>
          <a:p>
            <a:pPr marL="675000" lvl="1" indent="-257175">
              <a:lnSpc>
                <a:spcPct val="110000"/>
              </a:lnSpc>
              <a:spcBef>
                <a:spcPts val="300"/>
              </a:spcBef>
            </a:pPr>
            <a:r>
              <a:rPr lang="lv-LV" sz="1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2017. gada jūnijs: </a:t>
            </a:r>
            <a:r>
              <a:rPr lang="lv-LV" sz="14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7 milj. EUR </a:t>
            </a:r>
            <a:r>
              <a:rPr lang="lv-LV" sz="1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lv-LV" sz="1400" i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valsts papildu</a:t>
            </a:r>
            <a:r>
              <a:rPr lang="lv-LV" sz="14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160650" indent="-25717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lv-LV" sz="1600" b="1" dirty="0">
                <a:latin typeface="+mj-lt"/>
              </a:rPr>
              <a:t>Ienākumu stabilizācija</a:t>
            </a:r>
            <a:r>
              <a:rPr lang="lv-LV" sz="1600" dirty="0">
                <a:latin typeface="+mj-lt"/>
              </a:rPr>
              <a:t> - Iespējams LAP ietvaros, bet LV neizmanto</a:t>
            </a:r>
          </a:p>
        </p:txBody>
      </p:sp>
      <p:sp>
        <p:nvSpPr>
          <p:cNvPr id="13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10. TKO riska </a:t>
            </a:r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pārvaldības instrumenti</a:t>
            </a:r>
          </a:p>
        </p:txBody>
      </p:sp>
    </p:spTree>
    <p:extLst>
      <p:ext uri="{BB962C8B-B14F-4D97-AF65-F5344CB8AC3E}">
        <p14:creationId xmlns:p14="http://schemas.microsoft.com/office/powerpoint/2010/main" val="62314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064" y="1268760"/>
            <a:ext cx="6096000" cy="1507126"/>
          </a:xfrm>
        </p:spPr>
        <p:txBody>
          <a:bodyPr>
            <a:noAutofit/>
          </a:bodyPr>
          <a:lstStyle/>
          <a:p>
            <a:r>
              <a:rPr lang="lv-LV" sz="1600" b="1" dirty="0">
                <a:latin typeface="+mj-lt"/>
              </a:rPr>
              <a:t>Ražotāju sadarbība un apvienošanās: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lv-LV" sz="1600" dirty="0">
                <a:latin typeface="+mj-lt"/>
              </a:rPr>
              <a:t>tirgus varas stiprināšana, ražotāju pozīciju aizstāvēšana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lv-LV" sz="1600" dirty="0">
                <a:latin typeface="+mj-lt"/>
              </a:rPr>
              <a:t>labāki līguma un cenas nosacījumi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lv-LV" sz="1600" dirty="0">
                <a:latin typeface="+mj-lt"/>
              </a:rPr>
              <a:t>lielāki ienākumi no tirgus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lv-LV" sz="1600" dirty="0">
                <a:latin typeface="+mj-lt"/>
              </a:rPr>
              <a:t>arī – kā papildus instruments risku pārvaldībai, papildus iespēja investēt tehnoloģijās un attīstībā utt.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lv-LV" sz="16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CB8F08-789F-4BAD-BFA2-939DC1DF27C9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6294" y="3220175"/>
            <a:ext cx="3492137" cy="2660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lv-LV" b="1" dirty="0"/>
              <a:t>- BET</a:t>
            </a:r>
            <a:r>
              <a:rPr lang="lv-LV" dirty="0"/>
              <a:t> - </a:t>
            </a:r>
          </a:p>
          <a:p>
            <a:pPr algn="ctr">
              <a:spcBef>
                <a:spcPts val="300"/>
              </a:spcBef>
            </a:pPr>
            <a:r>
              <a:rPr lang="lv-LV" b="1" dirty="0"/>
              <a:t>šobrīd ES ražotāju organizāciju iespējas netiek plaši izmantotas:</a:t>
            </a:r>
          </a:p>
          <a:p>
            <a:pPr marL="214313" indent="-214313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lv-LV" dirty="0"/>
              <a:t>uzticība līdzšinējai kooperatīvu sistēmai</a:t>
            </a:r>
          </a:p>
          <a:p>
            <a:pPr marL="214313" indent="-214313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lv-LV" dirty="0"/>
              <a:t>neuzticība jauniem izaicinājumiem</a:t>
            </a:r>
          </a:p>
          <a:p>
            <a:pPr marL="214313" indent="-214313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lv-LV" dirty="0"/>
              <a:t>nav skaidru, nepārprotamu ieguvumu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915591" y="4288715"/>
            <a:ext cx="509452" cy="355962"/>
          </a:xfrm>
          <a:prstGeom prst="right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ight Arrow 8"/>
          <p:cNvSpPr/>
          <p:nvPr/>
        </p:nvSpPr>
        <p:spPr>
          <a:xfrm rot="5400000">
            <a:off x="4706203" y="3288212"/>
            <a:ext cx="471898" cy="335824"/>
          </a:xfrm>
          <a:prstGeom prst="right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4572000" y="3997638"/>
            <a:ext cx="3586851" cy="16182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lv-LV" b="1" dirty="0"/>
              <a:t>Jāveicina ražotāju organizāciju veidošanās</a:t>
            </a:r>
          </a:p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lv-LV" b="1" dirty="0"/>
              <a:t>Jāuzlabo šādu organizāciju darbības efektivitāte</a:t>
            </a:r>
          </a:p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lv-LV" b="1" dirty="0"/>
              <a:t>Jāskaidro ieguvumi</a:t>
            </a:r>
          </a:p>
        </p:txBody>
      </p:sp>
      <p:sp>
        <p:nvSpPr>
          <p:cNvPr id="11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11. Ražotāju organizācijas</a:t>
            </a:r>
            <a:endParaRPr lang="lv-LV" sz="2400" b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2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438400" y="2852936"/>
            <a:ext cx="6096000" cy="1036642"/>
          </a:xfrm>
        </p:spPr>
        <p:txBody>
          <a:bodyPr>
            <a:normAutofit/>
          </a:bodyPr>
          <a:lstStyle/>
          <a:p>
            <a:r>
              <a:rPr lang="lv-LV" sz="3200" dirty="0" smtClean="0"/>
              <a:t>Paldies par uzmanību!</a:t>
            </a:r>
            <a:endParaRPr lang="lv-LV" sz="3200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CB8F08-789F-4BAD-BFA2-939DC1DF27C9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6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2062064" y="3018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1. KLP mērķi šobrīd un pēc 2020.gada</a:t>
            </a: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aisnstūris ar noapaļotiem stūriem 8"/>
          <p:cNvSpPr/>
          <p:nvPr/>
        </p:nvSpPr>
        <p:spPr>
          <a:xfrm>
            <a:off x="450139" y="1196752"/>
            <a:ext cx="2568843" cy="75863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b="1" dirty="0">
                <a:solidFill>
                  <a:schemeClr val="bg1"/>
                </a:solidFill>
              </a:rPr>
              <a:t>KLP </a:t>
            </a:r>
            <a:r>
              <a:rPr lang="lv-LV" b="1" dirty="0" smtClean="0">
                <a:solidFill>
                  <a:schemeClr val="bg1"/>
                </a:solidFill>
              </a:rPr>
              <a:t>MĒRĶI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b="1" dirty="0" smtClean="0">
                <a:solidFill>
                  <a:schemeClr val="bg1"/>
                </a:solidFill>
              </a:rPr>
              <a:t>(Romas Līgums)</a:t>
            </a:r>
            <a:endParaRPr lang="lv-LV" b="1" dirty="0">
              <a:solidFill>
                <a:schemeClr val="bg1"/>
              </a:solidFill>
            </a:endParaRPr>
          </a:p>
        </p:txBody>
      </p:sp>
      <p:sp>
        <p:nvSpPr>
          <p:cNvPr id="10" name="Taisnstūris ar noapaļotiem stūriem 9"/>
          <p:cNvSpPr/>
          <p:nvPr/>
        </p:nvSpPr>
        <p:spPr>
          <a:xfrm>
            <a:off x="390782" y="2069306"/>
            <a:ext cx="2664296" cy="7073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lv-LV" sz="1600" dirty="0" smtClean="0">
                <a:solidFill>
                  <a:schemeClr val="dk1"/>
                </a:solidFill>
              </a:rPr>
              <a:t>Celt </a:t>
            </a:r>
            <a:r>
              <a:rPr lang="lv-LV" sz="1600" dirty="0">
                <a:solidFill>
                  <a:schemeClr val="dk1"/>
                </a:solidFill>
              </a:rPr>
              <a:t>lauksaimniecības </a:t>
            </a:r>
            <a:r>
              <a:rPr lang="lv-LV" sz="1600" b="1" dirty="0" smtClean="0">
                <a:solidFill>
                  <a:schemeClr val="dk1"/>
                </a:solidFill>
              </a:rPr>
              <a:t>ražīgumu</a:t>
            </a:r>
            <a:endParaRPr lang="lv-LV" sz="1600" b="1" dirty="0"/>
          </a:p>
        </p:txBody>
      </p:sp>
      <p:sp>
        <p:nvSpPr>
          <p:cNvPr id="11" name="Taisnstūris ar noapaļotiem stūriem 10"/>
          <p:cNvSpPr/>
          <p:nvPr/>
        </p:nvSpPr>
        <p:spPr>
          <a:xfrm>
            <a:off x="377114" y="2901395"/>
            <a:ext cx="2664296" cy="89698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lv-LV" sz="1600" dirty="0" smtClean="0">
                <a:solidFill>
                  <a:schemeClr val="dk1"/>
                </a:solidFill>
              </a:rPr>
              <a:t>Panākt </a:t>
            </a:r>
            <a:r>
              <a:rPr lang="lv-LV" sz="1600" dirty="0">
                <a:solidFill>
                  <a:schemeClr val="dk1"/>
                </a:solidFill>
              </a:rPr>
              <a:t>pietiekami augstu </a:t>
            </a:r>
            <a:r>
              <a:rPr lang="lv-LV" sz="1600" b="1" dirty="0">
                <a:solidFill>
                  <a:schemeClr val="dk1"/>
                </a:solidFill>
              </a:rPr>
              <a:t>dzīves līmeni </a:t>
            </a:r>
            <a:r>
              <a:rPr lang="lv-LV" sz="1600" dirty="0">
                <a:solidFill>
                  <a:schemeClr val="dk1"/>
                </a:solidFill>
              </a:rPr>
              <a:t>lauku </a:t>
            </a:r>
            <a:r>
              <a:rPr lang="lv-LV" sz="1600" dirty="0" smtClean="0">
                <a:solidFill>
                  <a:schemeClr val="dk1"/>
                </a:solidFill>
              </a:rPr>
              <a:t>iedzīvotājiem</a:t>
            </a:r>
            <a:endParaRPr lang="lv-LV" sz="1600" dirty="0"/>
          </a:p>
        </p:txBody>
      </p:sp>
      <p:sp>
        <p:nvSpPr>
          <p:cNvPr id="12" name="Taisnstūris ar noapaļotiem stūriem 11"/>
          <p:cNvSpPr/>
          <p:nvPr/>
        </p:nvSpPr>
        <p:spPr>
          <a:xfrm>
            <a:off x="402412" y="3923159"/>
            <a:ext cx="2664296" cy="58596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600" b="1" dirty="0">
                <a:solidFill>
                  <a:schemeClr val="tx1"/>
                </a:solidFill>
              </a:rPr>
              <a:t>Stabilizēt tirgus</a:t>
            </a:r>
          </a:p>
        </p:txBody>
      </p:sp>
      <p:sp>
        <p:nvSpPr>
          <p:cNvPr id="13" name="Taisnstūris ar noapaļotiem stūriem 12"/>
          <p:cNvSpPr/>
          <p:nvPr/>
        </p:nvSpPr>
        <p:spPr>
          <a:xfrm>
            <a:off x="402412" y="4681394"/>
            <a:ext cx="2664296" cy="89698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600" dirty="0">
                <a:solidFill>
                  <a:schemeClr val="tx1"/>
                </a:solidFill>
              </a:rPr>
              <a:t>Nodrošināt piedāvāto </a:t>
            </a:r>
            <a:r>
              <a:rPr lang="lv-LV" sz="1600" b="1" dirty="0">
                <a:solidFill>
                  <a:schemeClr val="tx1"/>
                </a:solidFill>
              </a:rPr>
              <a:t>produktu pieejamību tirgū</a:t>
            </a:r>
          </a:p>
        </p:txBody>
      </p:sp>
      <p:sp>
        <p:nvSpPr>
          <p:cNvPr id="14" name="Taisnstūris ar noapaļotiem stūriem 13"/>
          <p:cNvSpPr/>
          <p:nvPr/>
        </p:nvSpPr>
        <p:spPr>
          <a:xfrm>
            <a:off x="390782" y="5750655"/>
            <a:ext cx="2664296" cy="89698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600" dirty="0">
                <a:solidFill>
                  <a:schemeClr val="tx1"/>
                </a:solidFill>
              </a:rPr>
              <a:t>Panākt, ka patērētāji piedāvātos produktus saņem par </a:t>
            </a:r>
            <a:r>
              <a:rPr lang="lv-LV" sz="1600" b="1" dirty="0">
                <a:solidFill>
                  <a:schemeClr val="tx1"/>
                </a:solidFill>
              </a:rPr>
              <a:t>samērīgām cenām</a:t>
            </a:r>
          </a:p>
        </p:txBody>
      </p:sp>
      <p:sp>
        <p:nvSpPr>
          <p:cNvPr id="15" name="Taisnstūris ar noapaļotiem stūriem 8"/>
          <p:cNvSpPr/>
          <p:nvPr/>
        </p:nvSpPr>
        <p:spPr>
          <a:xfrm>
            <a:off x="3400352" y="1196752"/>
            <a:ext cx="2568843" cy="75863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b="1" dirty="0" smtClean="0"/>
              <a:t>Mērķi </a:t>
            </a:r>
          </a:p>
          <a:p>
            <a:pPr algn="ctr"/>
            <a:r>
              <a:rPr lang="lv-LV" b="1" dirty="0" smtClean="0"/>
              <a:t>2014 – 2020</a:t>
            </a:r>
            <a:endParaRPr lang="lv-LV" b="1" dirty="0"/>
          </a:p>
        </p:txBody>
      </p:sp>
      <p:sp>
        <p:nvSpPr>
          <p:cNvPr id="16" name="Taisnstūris ar noapaļotiem stūriem 9"/>
          <p:cNvSpPr/>
          <p:nvPr/>
        </p:nvSpPr>
        <p:spPr>
          <a:xfrm>
            <a:off x="3400351" y="2076012"/>
            <a:ext cx="2591271" cy="12809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lv-LV" sz="1600" b="1" dirty="0" smtClean="0">
                <a:solidFill>
                  <a:schemeClr val="dk1"/>
                </a:solidFill>
              </a:rPr>
              <a:t>Dzīvotspējīga pārtikas ražošanu – </a:t>
            </a:r>
            <a:r>
              <a:rPr lang="lv-LV" sz="1600" dirty="0" smtClean="0">
                <a:solidFill>
                  <a:schemeClr val="dk1"/>
                </a:solidFill>
              </a:rPr>
              <a:t>uzlabot ienākumus, konkurētspēju, atlīdzināt grūtības</a:t>
            </a:r>
            <a:endParaRPr lang="lv-LV" sz="1600" dirty="0">
              <a:solidFill>
                <a:schemeClr val="dk1"/>
              </a:solidFill>
            </a:endParaRPr>
          </a:p>
        </p:txBody>
      </p:sp>
      <p:sp>
        <p:nvSpPr>
          <p:cNvPr id="17" name="Taisnstūris ar noapaļotiem stūriem 10"/>
          <p:cNvSpPr/>
          <p:nvPr/>
        </p:nvSpPr>
        <p:spPr>
          <a:xfrm>
            <a:off x="3400352" y="3439421"/>
            <a:ext cx="2664296" cy="142973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lv-LV" sz="1600" b="1" dirty="0" smtClean="0">
                <a:solidFill>
                  <a:schemeClr val="dk1"/>
                </a:solidFill>
              </a:rPr>
              <a:t>Dabas resursu ilgtspējīga apsaimniekošana un klimata rīcība </a:t>
            </a:r>
            <a:r>
              <a:rPr lang="lv-LV" sz="1600" dirty="0" smtClean="0">
                <a:solidFill>
                  <a:schemeClr val="dk1"/>
                </a:solidFill>
              </a:rPr>
              <a:t>– ilgtspējīgas prakses un inovācijas tehnoloģijās, produktos, procesos</a:t>
            </a:r>
            <a:endParaRPr lang="lv-LV" sz="1600" dirty="0">
              <a:solidFill>
                <a:schemeClr val="dk1"/>
              </a:solidFill>
            </a:endParaRPr>
          </a:p>
        </p:txBody>
      </p:sp>
      <p:sp>
        <p:nvSpPr>
          <p:cNvPr id="18" name="Taisnstūris ar noapaļotiem stūriem 11"/>
          <p:cNvSpPr/>
          <p:nvPr/>
        </p:nvSpPr>
        <p:spPr>
          <a:xfrm>
            <a:off x="3419872" y="4941168"/>
            <a:ext cx="2664296" cy="148251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600" b="1" dirty="0" smtClean="0">
                <a:solidFill>
                  <a:schemeClr val="tx1"/>
                </a:solidFill>
              </a:rPr>
              <a:t>Teritoriālais</a:t>
            </a:r>
            <a:r>
              <a:rPr lang="lv-LV" sz="1600" dirty="0" smtClean="0">
                <a:solidFill>
                  <a:schemeClr val="tx1"/>
                </a:solidFill>
              </a:rPr>
              <a:t> līdzsvars –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600" dirty="0" smtClean="0">
                <a:solidFill>
                  <a:schemeClr val="tx1"/>
                </a:solidFill>
              </a:rPr>
              <a:t>Nodarbinātība, Jaunie lauksaimnieki, ekonomikas diversifikācija, mazo saimniecību apstākļu uzlabošana</a:t>
            </a:r>
            <a:endParaRPr lang="lv-LV" sz="1600" dirty="0">
              <a:solidFill>
                <a:schemeClr val="tx1"/>
              </a:solidFill>
            </a:endParaRPr>
          </a:p>
        </p:txBody>
      </p:sp>
      <p:sp>
        <p:nvSpPr>
          <p:cNvPr id="19" name="Taisnstūris ar noapaļotiem stūriem 8"/>
          <p:cNvSpPr/>
          <p:nvPr/>
        </p:nvSpPr>
        <p:spPr>
          <a:xfrm>
            <a:off x="6259366" y="1185380"/>
            <a:ext cx="2568843" cy="75863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b="1" dirty="0" smtClean="0">
                <a:solidFill>
                  <a:schemeClr val="bg1"/>
                </a:solidFill>
              </a:rPr>
              <a:t>Mērķi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b="1" dirty="0" smtClean="0">
                <a:solidFill>
                  <a:schemeClr val="bg1"/>
                </a:solidFill>
              </a:rPr>
              <a:t>2021-2027</a:t>
            </a:r>
            <a:endParaRPr lang="lv-LV" b="1" dirty="0">
              <a:solidFill>
                <a:schemeClr val="bg1"/>
              </a:solidFill>
            </a:endParaRPr>
          </a:p>
        </p:txBody>
      </p:sp>
      <p:sp>
        <p:nvSpPr>
          <p:cNvPr id="21" name="Taisnstūris ar noapaļotiem stūriem 10"/>
          <p:cNvSpPr/>
          <p:nvPr/>
        </p:nvSpPr>
        <p:spPr>
          <a:xfrm>
            <a:off x="6228184" y="4594254"/>
            <a:ext cx="2664296" cy="63089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lvl="1"/>
            <a:r>
              <a:rPr lang="lv-LV" sz="1600" b="1" dirty="0" smtClean="0">
                <a:solidFill>
                  <a:schemeClr val="dk1"/>
                </a:solidFill>
              </a:rPr>
              <a:t>Modernizēta un vienkāršota </a:t>
            </a:r>
            <a:r>
              <a:rPr lang="lv-LV" sz="1600" dirty="0" smtClean="0">
                <a:solidFill>
                  <a:schemeClr val="dk1"/>
                </a:solidFill>
              </a:rPr>
              <a:t>politika</a:t>
            </a:r>
            <a:endParaRPr lang="lv-LV" sz="1600" dirty="0">
              <a:solidFill>
                <a:schemeClr val="dk1"/>
              </a:solidFill>
            </a:endParaRPr>
          </a:p>
        </p:txBody>
      </p:sp>
      <p:sp>
        <p:nvSpPr>
          <p:cNvPr id="22" name="Taisnstūris ar noapaļotiem stūriem 11"/>
          <p:cNvSpPr/>
          <p:nvPr/>
        </p:nvSpPr>
        <p:spPr>
          <a:xfrm>
            <a:off x="6236308" y="5368859"/>
            <a:ext cx="2664296" cy="50880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lvl="1"/>
            <a:r>
              <a:rPr lang="lv-LV" sz="1600" dirty="0" smtClean="0">
                <a:solidFill>
                  <a:schemeClr val="dk1"/>
                </a:solidFill>
              </a:rPr>
              <a:t>ES Līgums, COP 21, </a:t>
            </a:r>
            <a:r>
              <a:rPr lang="lv-LV" sz="1600" dirty="0" err="1" smtClean="0">
                <a:solidFill>
                  <a:schemeClr val="dk1"/>
                </a:solidFill>
              </a:rPr>
              <a:t>SDGs</a:t>
            </a:r>
            <a:endParaRPr lang="lv-LV" sz="1600" dirty="0">
              <a:solidFill>
                <a:schemeClr val="dk1"/>
              </a:solidFill>
            </a:endParaRPr>
          </a:p>
        </p:txBody>
      </p:sp>
      <p:sp>
        <p:nvSpPr>
          <p:cNvPr id="25" name="Taisnstūris ar noapaļotiem stūriem 13"/>
          <p:cNvSpPr/>
          <p:nvPr/>
        </p:nvSpPr>
        <p:spPr>
          <a:xfrm>
            <a:off x="6228184" y="2117899"/>
            <a:ext cx="2664296" cy="73503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lvl="1"/>
            <a:r>
              <a:rPr lang="lv-LV" sz="1600" b="1" dirty="0" smtClean="0">
                <a:solidFill>
                  <a:schemeClr val="dk1"/>
                </a:solidFill>
              </a:rPr>
              <a:t>Vieda un </a:t>
            </a:r>
            <a:r>
              <a:rPr lang="lv-LV" sz="1600" b="1" dirty="0" err="1" smtClean="0">
                <a:solidFill>
                  <a:schemeClr val="dk1"/>
                </a:solidFill>
              </a:rPr>
              <a:t>izturētspējīga</a:t>
            </a:r>
            <a:r>
              <a:rPr lang="lv-LV" sz="1600" b="1" dirty="0" smtClean="0">
                <a:solidFill>
                  <a:schemeClr val="dk1"/>
                </a:solidFill>
              </a:rPr>
              <a:t> </a:t>
            </a:r>
            <a:r>
              <a:rPr lang="lv-LV" sz="1600" dirty="0" smtClean="0">
                <a:solidFill>
                  <a:schemeClr val="dk1"/>
                </a:solidFill>
              </a:rPr>
              <a:t>lauksaimniecība</a:t>
            </a:r>
            <a:endParaRPr lang="lv-LV" sz="1600" dirty="0">
              <a:solidFill>
                <a:schemeClr val="dk1"/>
              </a:solidFill>
            </a:endParaRPr>
          </a:p>
        </p:txBody>
      </p:sp>
      <p:sp>
        <p:nvSpPr>
          <p:cNvPr id="26" name="Taisnstūris ar noapaļotiem stūriem 13"/>
          <p:cNvSpPr/>
          <p:nvPr/>
        </p:nvSpPr>
        <p:spPr>
          <a:xfrm>
            <a:off x="6228184" y="3855603"/>
            <a:ext cx="2664296" cy="5949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lvl="1">
              <a:defRPr/>
            </a:pPr>
            <a:r>
              <a:rPr lang="lv-LV" sz="1600" dirty="0" smtClean="0">
                <a:solidFill>
                  <a:schemeClr val="dk1"/>
                </a:solidFill>
              </a:rPr>
              <a:t>Stiprināta sociālekonomiskā vide </a:t>
            </a:r>
            <a:r>
              <a:rPr lang="lv-LV" sz="1600" b="1" dirty="0" smtClean="0">
                <a:solidFill>
                  <a:schemeClr val="dk1"/>
                </a:solidFill>
              </a:rPr>
              <a:t>lauku apvidos</a:t>
            </a:r>
            <a:endParaRPr lang="lv-LV" sz="1600" b="1" dirty="0">
              <a:solidFill>
                <a:schemeClr val="dk1"/>
              </a:solidFill>
            </a:endParaRPr>
          </a:p>
        </p:txBody>
      </p:sp>
      <p:sp>
        <p:nvSpPr>
          <p:cNvPr id="23" name="Taisnstūris ar noapaļotiem stūriem 13"/>
          <p:cNvSpPr/>
          <p:nvPr/>
        </p:nvSpPr>
        <p:spPr>
          <a:xfrm>
            <a:off x="6228184" y="2976855"/>
            <a:ext cx="2664296" cy="73503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lvl="1"/>
            <a:r>
              <a:rPr lang="lv-LV" sz="1600" dirty="0" smtClean="0">
                <a:solidFill>
                  <a:schemeClr val="dk1"/>
                </a:solidFill>
              </a:rPr>
              <a:t>Rūpes par </a:t>
            </a:r>
            <a:r>
              <a:rPr lang="lv-LV" sz="1600" b="1" dirty="0" smtClean="0">
                <a:solidFill>
                  <a:schemeClr val="dk1"/>
                </a:solidFill>
              </a:rPr>
              <a:t>vidi</a:t>
            </a:r>
            <a:r>
              <a:rPr lang="lv-LV" sz="1600" dirty="0" smtClean="0">
                <a:solidFill>
                  <a:schemeClr val="dk1"/>
                </a:solidFill>
              </a:rPr>
              <a:t> un rīcība </a:t>
            </a:r>
            <a:r>
              <a:rPr lang="lv-LV" sz="1600" b="1" dirty="0" smtClean="0">
                <a:solidFill>
                  <a:schemeClr val="dk1"/>
                </a:solidFill>
              </a:rPr>
              <a:t>klimata jomā</a:t>
            </a:r>
            <a:endParaRPr lang="lv-LV" sz="16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4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Satura vietturis 20"/>
          <p:cNvSpPr txBox="1">
            <a:spLocks/>
          </p:cNvSpPr>
          <p:nvPr/>
        </p:nvSpPr>
        <p:spPr>
          <a:xfrm>
            <a:off x="501828" y="1412776"/>
            <a:ext cx="8064896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000" b="1" dirty="0" smtClean="0"/>
              <a:t>Izlīdzināmi tiešie maksājumi</a:t>
            </a:r>
            <a:r>
              <a:rPr lang="lv-LV" sz="2000" dirty="0" smtClean="0"/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000" b="1" dirty="0" smtClean="0"/>
              <a:t>Vienkāršot </a:t>
            </a:r>
            <a:r>
              <a:rPr lang="lv-LV" sz="2000" dirty="0" smtClean="0"/>
              <a:t>tiešo maksājumu sistēmu</a:t>
            </a:r>
            <a:r>
              <a:rPr lang="lv-LV" sz="2000" b="1" dirty="0" smtClean="0"/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000" dirty="0" smtClean="0"/>
              <a:t>Paredzēt</a:t>
            </a:r>
            <a:r>
              <a:rPr lang="lv-LV" sz="2000" b="1" dirty="0" smtClean="0"/>
              <a:t> lielāku brīvību </a:t>
            </a:r>
            <a:r>
              <a:rPr lang="lv-LV" sz="2000" dirty="0" smtClean="0"/>
              <a:t>pielāgot </a:t>
            </a:r>
            <a:r>
              <a:rPr lang="lv-LV" sz="2000" dirty="0"/>
              <a:t>politikas </a:t>
            </a:r>
            <a:r>
              <a:rPr lang="lv-LV" sz="2000" dirty="0" smtClean="0"/>
              <a:t>dalībvalstu specifiskajai situācijai;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000" b="1" dirty="0" smtClean="0"/>
              <a:t>Jāsaglabā tiešie maksājumi un KLP 1.pīlārs;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000" b="1" dirty="0" smtClean="0"/>
              <a:t>Turpināms VPM;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000" b="1" dirty="0" smtClean="0"/>
              <a:t>Jaunas nozīmes «aktīva lauksaimnieka» </a:t>
            </a:r>
            <a:r>
              <a:rPr lang="lv-LV" sz="2000" dirty="0" smtClean="0"/>
              <a:t>nosacījums;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000" b="1" dirty="0" smtClean="0"/>
              <a:t>Jāsaglabā </a:t>
            </a:r>
            <a:r>
              <a:rPr lang="lv-LV" sz="2000" dirty="0" err="1" smtClean="0"/>
              <a:t>zaļināšanas</a:t>
            </a:r>
            <a:r>
              <a:rPr lang="lv-LV" sz="2000" dirty="0" smtClean="0"/>
              <a:t> maksājums, jauno lauksaimnieku atbalsts, mazo lauksaimnieku shēma;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000" dirty="0"/>
              <a:t>Jānodrošina </a:t>
            </a:r>
            <a:r>
              <a:rPr lang="lv-LV" sz="2000" b="1" dirty="0" smtClean="0"/>
              <a:t>plašāki saistītā atbalsta atbalstāmie sektori;</a:t>
            </a:r>
            <a:endParaRPr lang="lv-LV" sz="20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000" b="1" dirty="0" smtClean="0"/>
              <a:t>Jāievieš ELGF tehniskā palīdzība.</a:t>
            </a:r>
          </a:p>
        </p:txBody>
      </p:sp>
      <p:sp>
        <p:nvSpPr>
          <p:cNvPr id="5" name="Virsraksts 1"/>
          <p:cNvSpPr txBox="1">
            <a:spLocks/>
          </p:cNvSpPr>
          <p:nvPr/>
        </p:nvSpPr>
        <p:spPr>
          <a:xfrm>
            <a:off x="2234655" y="4542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2. Latvijas pozīcija par </a:t>
            </a:r>
            <a:r>
              <a:rPr lang="lv-LV" sz="2400" b="1" dirty="0" err="1">
                <a:ea typeface="Verdana" panose="020B0604030504040204" pitchFamily="34" charset="0"/>
                <a:cs typeface="Verdana" panose="020B0604030504040204" pitchFamily="34" charset="0"/>
              </a:rPr>
              <a:t>tiešmaksājumiem</a:t>
            </a: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04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0088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719958"/>
              </p:ext>
            </p:extLst>
          </p:nvPr>
        </p:nvGraphicFramePr>
        <p:xfrm>
          <a:off x="389169" y="1500064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Virsraksts 1"/>
          <p:cNvSpPr txBox="1">
            <a:spLocks/>
          </p:cNvSpPr>
          <p:nvPr/>
        </p:nvSpPr>
        <p:spPr>
          <a:xfrm>
            <a:off x="2234655" y="4542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92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lv-LV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3.1. Lēmums par tiešo maksājumu līmeni:</a:t>
            </a:r>
          </a:p>
          <a:p>
            <a:pPr algn="l">
              <a:defRPr sz="192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lv-LV" sz="1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ES </a:t>
            </a:r>
            <a:r>
              <a:rPr lang="lv-LV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tiešo maksājumu līmenis 2020. </a:t>
            </a:r>
            <a:r>
              <a:rPr lang="lv-LV" sz="1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gadā (EUR/</a:t>
            </a:r>
            <a:r>
              <a:rPr lang="lv-LV" sz="1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2009.g</a:t>
            </a:r>
            <a:r>
              <a:rPr lang="lv-LV" sz="1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. ha)</a:t>
            </a:r>
            <a:endParaRPr lang="lv-LV" sz="18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9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Up Arrow 7"/>
          <p:cNvSpPr/>
          <p:nvPr/>
        </p:nvSpPr>
        <p:spPr>
          <a:xfrm rot="10800000">
            <a:off x="899592" y="3957637"/>
            <a:ext cx="160490" cy="387389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453385"/>
              </p:ext>
            </p:extLst>
          </p:nvPr>
        </p:nvGraphicFramePr>
        <p:xfrm>
          <a:off x="179513" y="1438274"/>
          <a:ext cx="8659688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179512" y="3990520"/>
            <a:ext cx="720080" cy="288032"/>
          </a:xfrm>
          <a:prstGeom prst="rect">
            <a:avLst/>
          </a:prstGeom>
          <a:solidFill>
            <a:srgbClr val="FFC000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b="1" dirty="0" smtClean="0"/>
              <a:t>- 14</a:t>
            </a:r>
            <a:r>
              <a:rPr lang="lv-LV" sz="1100" b="1" dirty="0" smtClean="0"/>
              <a:t> EUR</a:t>
            </a:r>
            <a:endParaRPr lang="lv-LV" sz="1100" b="1" dirty="0"/>
          </a:p>
        </p:txBody>
      </p:sp>
      <p:sp>
        <p:nvSpPr>
          <p:cNvPr id="11" name="Virsraksts 1"/>
          <p:cNvSpPr txBox="1">
            <a:spLocks/>
          </p:cNvSpPr>
          <p:nvPr/>
        </p:nvSpPr>
        <p:spPr>
          <a:xfrm>
            <a:off x="2234655" y="4542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92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lv-LV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3.2. </a:t>
            </a:r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lv-LV" sz="24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zmaiņas tiešo maksājumu līmenī:</a:t>
            </a:r>
          </a:p>
          <a:p>
            <a:pPr algn="l">
              <a:defRPr sz="192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lv-LV" sz="1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ES </a:t>
            </a:r>
            <a:r>
              <a:rPr lang="lv-LV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tiešo maksājumu līmenis 2020. </a:t>
            </a:r>
            <a:r>
              <a:rPr lang="lv-LV" sz="1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gadā (EUR/</a:t>
            </a:r>
            <a:r>
              <a:rPr lang="lv-LV" sz="1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2015.g</a:t>
            </a:r>
            <a:r>
              <a:rPr lang="lv-LV" sz="1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. ha)</a:t>
            </a:r>
            <a:endParaRPr lang="lv-LV" sz="18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32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695395"/>
              </p:ext>
            </p:extLst>
          </p:nvPr>
        </p:nvGraphicFramePr>
        <p:xfrm>
          <a:off x="199703" y="1556792"/>
          <a:ext cx="8659688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Virsraksts 1"/>
          <p:cNvSpPr txBox="1">
            <a:spLocks/>
          </p:cNvSpPr>
          <p:nvPr/>
        </p:nvSpPr>
        <p:spPr>
          <a:xfrm>
            <a:off x="2234655" y="4542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3.3. Kāda būs Apvienotās Karalistes izstāšanās ietekme uz tiešo maksājumu finansējumu?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539552" y="2671565"/>
            <a:ext cx="1113950" cy="140458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  <a:endParaRPr lang="lv-LV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Lejupvērstā bultiņa 1"/>
          <p:cNvSpPr/>
          <p:nvPr/>
        </p:nvSpPr>
        <p:spPr>
          <a:xfrm>
            <a:off x="1259632" y="3068960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706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58080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Rectangle 6"/>
          <p:cNvSpPr/>
          <p:nvPr/>
        </p:nvSpPr>
        <p:spPr>
          <a:xfrm>
            <a:off x="952684" y="4808270"/>
            <a:ext cx="75711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lv-LV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2015.gadā, salīdzinot ar 2009. gadu, ir būtiski mainījusies LIZ platība: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kopumā tā </a:t>
            </a: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 samazinājusies par </a:t>
            </a:r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lv-LV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3%</a:t>
            </a:r>
            <a:r>
              <a:rPr lang="lv-LV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LV </a:t>
            </a: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palielinājusies par </a:t>
            </a:r>
            <a:r>
              <a:rPr lang="lv-LV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+8</a:t>
            </a:r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sasniedzot 1 </a:t>
            </a:r>
            <a:r>
              <a:rPr lang="lv-LV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667 985 </a:t>
            </a: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lv-LV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2015. gadā.</a:t>
            </a:r>
            <a:endParaRPr lang="lv-LV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899102"/>
              </p:ext>
            </p:extLst>
          </p:nvPr>
        </p:nvGraphicFramePr>
        <p:xfrm>
          <a:off x="992604" y="1412776"/>
          <a:ext cx="769419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vāls 1"/>
          <p:cNvSpPr/>
          <p:nvPr/>
        </p:nvSpPr>
        <p:spPr>
          <a:xfrm>
            <a:off x="1619672" y="2156417"/>
            <a:ext cx="360040" cy="1908212"/>
          </a:xfrm>
          <a:prstGeom prst="ellipse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noFill/>
            </a:endParaRPr>
          </a:p>
        </p:txBody>
      </p:sp>
      <p:sp>
        <p:nvSpPr>
          <p:cNvPr id="10" name="Ovāls 9"/>
          <p:cNvSpPr/>
          <p:nvPr/>
        </p:nvSpPr>
        <p:spPr>
          <a:xfrm>
            <a:off x="5940152" y="2156417"/>
            <a:ext cx="360040" cy="1908212"/>
          </a:xfrm>
          <a:prstGeom prst="ellipse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noFill/>
            </a:endParaRPr>
          </a:p>
        </p:txBody>
      </p:sp>
      <p:sp>
        <p:nvSpPr>
          <p:cNvPr id="8" name="Virsraksts 1"/>
          <p:cNvSpPr txBox="1">
            <a:spLocks/>
          </p:cNvSpPr>
          <p:nvPr/>
        </p:nvSpPr>
        <p:spPr>
          <a:xfrm>
            <a:off x="2214464" y="4542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3.4. Lauksaimniecības zemes platības izmaiņas </a:t>
            </a:r>
            <a:r>
              <a:rPr lang="lv-LV" sz="2400" b="1" dirty="0"/>
              <a:t>2015./2009.g.</a:t>
            </a:r>
            <a:endParaRPr lang="en-US" sz="2400" b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5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340214" y="6453336"/>
            <a:ext cx="522784" cy="304800"/>
          </a:xfrm>
        </p:spPr>
        <p:txBody>
          <a:bodyPr/>
          <a:lstStyle/>
          <a:p>
            <a:pPr>
              <a:defRPr/>
            </a:pPr>
            <a:fld id="{17172D2A-A335-45D1-B5BB-8EEF06FA6A4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225066"/>
              </p:ext>
            </p:extLst>
          </p:nvPr>
        </p:nvGraphicFramePr>
        <p:xfrm>
          <a:off x="827584" y="1628799"/>
          <a:ext cx="6336704" cy="4824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Line Callout 1 1"/>
          <p:cNvSpPr/>
          <p:nvPr/>
        </p:nvSpPr>
        <p:spPr>
          <a:xfrm>
            <a:off x="7246641" y="1999163"/>
            <a:ext cx="1440159" cy="848697"/>
          </a:xfrm>
          <a:prstGeom prst="borderCallout1">
            <a:avLst>
              <a:gd name="adj1" fmla="val 52230"/>
              <a:gd name="adj2" fmla="val 758"/>
              <a:gd name="adj3" fmla="val 83689"/>
              <a:gd name="adj4" fmla="val -1217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600" b="1" dirty="0" smtClean="0"/>
              <a:t>Pretendenti:</a:t>
            </a:r>
            <a:endParaRPr lang="lv-LV" sz="1600" b="1" dirty="0"/>
          </a:p>
          <a:p>
            <a:r>
              <a:rPr lang="lv-LV" sz="1600" b="1" dirty="0" smtClean="0"/>
              <a:t>- 16%</a:t>
            </a:r>
          </a:p>
          <a:p>
            <a:r>
              <a:rPr lang="lv-LV" sz="1600" b="1" dirty="0" smtClean="0"/>
              <a:t>- 11 tūkst.</a:t>
            </a:r>
            <a:endParaRPr lang="lv-LV" sz="1600" b="1" dirty="0"/>
          </a:p>
        </p:txBody>
      </p:sp>
      <p:sp>
        <p:nvSpPr>
          <p:cNvPr id="9" name="Line Callout 1 2"/>
          <p:cNvSpPr/>
          <p:nvPr/>
        </p:nvSpPr>
        <p:spPr>
          <a:xfrm>
            <a:off x="7246640" y="4437112"/>
            <a:ext cx="1440159" cy="859020"/>
          </a:xfrm>
          <a:prstGeom prst="borderCallout1">
            <a:avLst>
              <a:gd name="adj1" fmla="val -1250"/>
              <a:gd name="adj2" fmla="val 50000"/>
              <a:gd name="adj3" fmla="val -26533"/>
              <a:gd name="adj4" fmla="val -555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600" b="1" dirty="0" smtClean="0"/>
              <a:t>LIZ:</a:t>
            </a:r>
            <a:endParaRPr lang="lv-LV" sz="1600" b="1" dirty="0"/>
          </a:p>
          <a:p>
            <a:r>
              <a:rPr lang="lv-LV" sz="1600" b="1" dirty="0" smtClean="0"/>
              <a:t>+ 34</a:t>
            </a:r>
            <a:r>
              <a:rPr lang="lv-LV" sz="1600" b="1" dirty="0"/>
              <a:t>%</a:t>
            </a:r>
          </a:p>
          <a:p>
            <a:r>
              <a:rPr lang="lv-LV" sz="1600" b="1" baseline="0" dirty="0"/>
              <a:t>+ </a:t>
            </a:r>
            <a:r>
              <a:rPr lang="lv-LV" sz="1600" b="1" baseline="0" dirty="0" smtClean="0"/>
              <a:t>430 </a:t>
            </a:r>
            <a:r>
              <a:rPr lang="lv-LV" sz="1600" b="1" baseline="0" dirty="0"/>
              <a:t>tūkst. ha</a:t>
            </a:r>
            <a:endParaRPr lang="lv-LV" sz="1600" b="1" dirty="0"/>
          </a:p>
        </p:txBody>
      </p:sp>
      <p:sp>
        <p:nvSpPr>
          <p:cNvPr id="10" name="Virsraksts 1"/>
          <p:cNvSpPr txBox="1">
            <a:spLocks/>
          </p:cNvSpPr>
          <p:nvPr/>
        </p:nvSpPr>
        <p:spPr>
          <a:xfrm>
            <a:off x="2214464" y="454289"/>
            <a:ext cx="6624736" cy="775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>
                <a:ea typeface="Verdana" panose="020B0604030504040204" pitchFamily="34" charset="0"/>
                <a:cs typeface="Verdana" panose="020B0604030504040204" pitchFamily="34" charset="0"/>
              </a:rPr>
              <a:t>4.1. Saglabājama VPM shēma, jo turpinās strukturālās pārmaiņas</a:t>
            </a: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3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Iestād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Iestād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estād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Iestād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Iestād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estād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8458</TotalTime>
  <Words>1029</Words>
  <Application>Microsoft Office PowerPoint</Application>
  <PresentationFormat>On-screen Show (4:3)</PresentationFormat>
  <Paragraphs>246</Paragraphs>
  <Slides>22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tēma</vt:lpstr>
      <vt:lpstr>Latvijas pozīcija - kādiem būt tiešmaksājumiem lauksaimniekiem pēc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Paldies par uzmanību!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of Latvia</dc:title>
  <dc:creator>Baiba Kļaviņa</dc:creator>
  <cp:lastModifiedBy>Zanda Dimanta-Svilpe</cp:lastModifiedBy>
  <cp:revision>650</cp:revision>
  <cp:lastPrinted>2017-12-06T10:10:07Z</cp:lastPrinted>
  <dcterms:created xsi:type="dcterms:W3CDTF">2015-12-16T12:11:51Z</dcterms:created>
  <dcterms:modified xsi:type="dcterms:W3CDTF">2019-07-09T11:55:54Z</dcterms:modified>
</cp:coreProperties>
</file>